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533" r:id="rId2"/>
    <p:sldId id="519" r:id="rId3"/>
    <p:sldId id="548" r:id="rId4"/>
    <p:sldId id="559" r:id="rId5"/>
    <p:sldId id="536" r:id="rId6"/>
    <p:sldId id="547" r:id="rId7"/>
    <p:sldId id="541" r:id="rId8"/>
    <p:sldId id="550" r:id="rId9"/>
    <p:sldId id="551" r:id="rId10"/>
    <p:sldId id="553" r:id="rId11"/>
    <p:sldId id="562" r:id="rId12"/>
    <p:sldId id="545" r:id="rId13"/>
    <p:sldId id="557" r:id="rId14"/>
    <p:sldId id="563" r:id="rId15"/>
    <p:sldId id="558" r:id="rId16"/>
    <p:sldId id="556" r:id="rId17"/>
    <p:sldId id="554" r:id="rId18"/>
    <p:sldId id="526" r:id="rId19"/>
    <p:sldId id="564" r:id="rId20"/>
    <p:sldId id="489" r:id="rId21"/>
    <p:sldId id="524" r:id="rId22"/>
    <p:sldId id="521" r:id="rId23"/>
    <p:sldId id="522" r:id="rId24"/>
    <p:sldId id="542" r:id="rId25"/>
    <p:sldId id="565" r:id="rId26"/>
    <p:sldId id="567" r:id="rId27"/>
  </p:sldIdLst>
  <p:sldSz cx="12192000" cy="6858000"/>
  <p:notesSz cx="6858000" cy="9293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81D"/>
    <a:srgbClr val="0D5CAB"/>
    <a:srgbClr val="0075BD"/>
    <a:srgbClr val="FFF2CC"/>
    <a:srgbClr val="EAF2FA"/>
    <a:srgbClr val="FCEBE0"/>
    <a:srgbClr val="FFFDFB"/>
    <a:srgbClr val="FABC78"/>
    <a:srgbClr val="EAEFF7"/>
    <a:srgbClr val="87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78561" autoAdjust="0"/>
  </p:normalViewPr>
  <p:slideViewPr>
    <p:cSldViewPr snapToGrid="0" snapToObjects="1">
      <p:cViewPr>
        <p:scale>
          <a:sx n="73" d="100"/>
          <a:sy n="73" d="100"/>
        </p:scale>
        <p:origin x="-6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6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6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5D9D-E418-4F88-BC59-F2FCB7568A6F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951"/>
            <a:ext cx="2971800" cy="464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6951"/>
            <a:ext cx="2971800" cy="464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9DD9C-6E20-43F2-8EF7-4A034BA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97EEB-2897-45AE-8DB0-67D6B2EDB47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2365"/>
            <a:ext cx="5486400" cy="3659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2971800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6951"/>
            <a:ext cx="2971800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F245E-3C30-49D3-85C3-DB4E9C6B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discount is an average of 20% for inpatient/outpatient care. Customers save an average of 42% on visits to physicians and specialists.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1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1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3388" y="744538"/>
            <a:ext cx="6611937" cy="3719512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785372" indent="-302066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 marL="1208265" indent="-241653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 marL="1691571" indent="-241653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 marL="2174878" indent="-241653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2658184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3141490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3624796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4108102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295D14BA-C6D5-4F67-8B19-111E247F4FCB}" type="slidenum">
              <a:rPr lang="en-US" altLang="en-US" sz="130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6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3388" y="744538"/>
            <a:ext cx="6611937" cy="3719512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Savings of</a:t>
            </a:r>
            <a:r>
              <a:rPr lang="en-US" altLang="en-US" baseline="0" dirty="0" smtClean="0"/>
              <a:t> approximately72%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785372" indent="-302066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 marL="1208265" indent="-241653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 marL="1691571" indent="-241653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 marL="2174878" indent="-241653" defTabSz="983394"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2658184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3141490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3624796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4108102" indent="-241653" defTabSz="98339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295D14BA-C6D5-4F67-8B19-111E247F4FCB}" type="slidenum">
              <a:rPr lang="en-US" altLang="en-US" sz="130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6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Rates shown are representative of rates in most states. However, rates may vary by state and age.  Always refer to our quoting tool for specific rates.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F73FF-09D4-41D7-90C3-6890B6C4B8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4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 fixed-benefit indemnity plan is good for clients who: </a:t>
            </a:r>
          </a:p>
          <a:p>
            <a:pPr lvl="1" indent="-342900">
              <a:lnSpc>
                <a:spcPct val="150000"/>
              </a:lnSpc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Don’t have the budget for major medical plans </a:t>
            </a:r>
          </a:p>
          <a:p>
            <a:pPr lvl="1" indent="-342900">
              <a:lnSpc>
                <a:spcPct val="150000"/>
              </a:lnSpc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Don’t want to pay for benefits they don’t use </a:t>
            </a:r>
          </a:p>
          <a:p>
            <a:pPr lvl="1" indent="-342900">
              <a:lnSpc>
                <a:spcPct val="150000"/>
              </a:lnSpc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Missed Open Enrollment and still need help paying for health </a:t>
            </a:r>
            <a:br>
              <a:rPr lang="en-US" sz="11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care expenses</a:t>
            </a:r>
          </a:p>
          <a:p>
            <a:pPr marL="0" indent="0">
              <a:buNone/>
            </a:pPr>
            <a:r>
              <a:rPr lang="en-US" sz="1100" dirty="0" smtClean="0"/>
              <a:t>These Plans are not suitable for clients: 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100" dirty="0" smtClean="0"/>
              <a:t>Who utilize a lot of medical services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100" dirty="0" smtClean="0"/>
              <a:t>Who want broad medical and financial protection and don’t mind </a:t>
            </a:r>
            <a:br>
              <a:rPr lang="en-US" sz="1100" dirty="0" smtClean="0"/>
            </a:br>
            <a:r>
              <a:rPr lang="en-US" sz="1100" dirty="0" smtClean="0"/>
              <a:t>paying higher premiums 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100" dirty="0" smtClean="0"/>
              <a:t>Who are looking for comprehensive medical coverage and/or have a serious illnesses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not a comprehensive list of limitations and exclusions,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refer to the Policy Certificate for a complete listing of limitations and exclusions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There is no coverage for pre-existing conditions for a continuous period of 12 months following the Certificate Effective Date of a covered person.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9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4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01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Your clients will have access to the member</a:t>
            </a:r>
            <a:r>
              <a:rPr lang="en-US" baseline="0" dirty="0" smtClean="0"/>
              <a:t> portal, </a:t>
            </a:r>
            <a:r>
              <a:rPr lang="en-US" dirty="0" smtClean="0"/>
              <a:t>vipmemberbenefits.com,</a:t>
            </a:r>
            <a:r>
              <a:rPr lang="en-US" baseline="0" dirty="0" smtClean="0"/>
              <a:t> where they can change payment types or update their address information for each policy they have with National General Accident &amp; Health. 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39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5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talking about price increase and limiting the number of doctors people</a:t>
            </a:r>
            <a:r>
              <a:rPr lang="en-US" baseline="0" dirty="0" smtClean="0"/>
              <a:t> can go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plans are not suitable for all clients and may not be a good fit if your client:  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Utilizes a lot of medical services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looking for comprehensive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coverage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protection, and doesn’t mind paying higher premiums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 serious illnesses or chronic condition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Make sure your clients know this is not a major medical plan and does not satisfy the requirements of minimum essential coverage under the Affordable Care Act. They may be subject to a tax penalty.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45E-3C30-49D3-85C3-DB4E9C6BC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9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8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aseline="0" dirty="0" smtClean="0"/>
              <a:t>The surgical services benefit is based on the CPT code for the procedure. Customers will be responsible for the difference between the physician charge and the plan benefit payment.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9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149" r="194"/>
          <a:stretch/>
        </p:blipFill>
        <p:spPr>
          <a:xfrm>
            <a:off x="0" y="1831"/>
            <a:ext cx="12192000" cy="6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9012" y="6149947"/>
            <a:ext cx="2896949" cy="63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9012" y="6149947"/>
            <a:ext cx="2896949" cy="63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9029363" y="6149946"/>
            <a:ext cx="2896949" cy="63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81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FE007-EAB7-6045-A2AB-8EB898FACEE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5EB9B-B5BC-A64D-B3AF-E2DF8CC0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-35034" y="6069837"/>
            <a:ext cx="123483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nhic.com/NHICLogo.png"/>
          <p:cNvSpPr>
            <a:spLocks noChangeAspect="1" noChangeArrowheads="1"/>
          </p:cNvSpPr>
          <p:nvPr/>
        </p:nvSpPr>
        <p:spPr bwMode="auto">
          <a:xfrm>
            <a:off x="1004661" y="13111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2" y="6201246"/>
            <a:ext cx="2677011" cy="56068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896465" y="5887510"/>
            <a:ext cx="72088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National General</a:t>
            </a:r>
            <a:r>
              <a:rPr lang="en-US" sz="4000" baseline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Foundation Health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9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76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plan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pla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hyperlink" Target="http://health.costhelper.com/chest-x-rays.html" TargetMode="External"/><Relationship Id="rId4" Type="http://schemas.openxmlformats.org/officeDocument/2006/relationships/hyperlink" Target="http://www.jhsph.edu/news/news-releases/2015/primary-care-visits-available-to-most-uninsured-but-at-a-high-pri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pmemberbenefit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vipmemberbenefits.com/" TargetMode="External"/><Relationship Id="rId4" Type="http://schemas.openxmlformats.org/officeDocument/2006/relationships/hyperlink" Target="http://www.ngahdocument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NGISAdmin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Karen.Papp@ngic.com" TargetMode="External"/><Relationship Id="rId4" Type="http://schemas.openxmlformats.org/officeDocument/2006/relationships/hyperlink" Target="mailto:Bartoshevich-Lori.bartoshevich@ngic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72" y="1954636"/>
            <a:ext cx="9207056" cy="1928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" y="5323593"/>
            <a:ext cx="6096002" cy="75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General Accident and Health markets products underwritten </a:t>
            </a:r>
            <a:r>
              <a:rPr lang="en-US" sz="1400" dirty="0" smtClean="0"/>
              <a:t>by </a:t>
            </a:r>
            <a:r>
              <a:rPr lang="en-US" sz="1400" dirty="0"/>
              <a:t>National Health Insurance Company, Time Insurance Company, </a:t>
            </a:r>
            <a:r>
              <a:rPr lang="en-US" sz="1400" dirty="0" err="1"/>
              <a:t>Integon</a:t>
            </a:r>
            <a:r>
              <a:rPr lang="en-US" sz="1400" dirty="0"/>
              <a:t> National Insurance Company, and </a:t>
            </a:r>
            <a:r>
              <a:rPr lang="en-US" sz="1400" dirty="0" err="1"/>
              <a:t>Integon</a:t>
            </a:r>
            <a:r>
              <a:rPr lang="en-US" sz="1400" dirty="0"/>
              <a:t> Indemnity Corporation.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-1" y="5032333"/>
            <a:ext cx="793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For Agent use only. Not for distribution to Consumers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0417" y="-110618"/>
            <a:ext cx="117625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Plan Details: Network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748" y="1224238"/>
            <a:ext cx="6920252" cy="759199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MultiPlan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Network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endParaRPr lang="en-US" sz="40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5306" y="2035511"/>
            <a:ext cx="6430461" cy="386508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D5CAB"/>
              </a:buClr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Over 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4,800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hospitals</a:t>
            </a:r>
          </a:p>
          <a:p>
            <a:pPr>
              <a:lnSpc>
                <a:spcPct val="150000"/>
              </a:lnSpc>
              <a:buClr>
                <a:srgbClr val="0D5CAB"/>
              </a:buClr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100,000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ancillary facilities </a:t>
            </a:r>
          </a:p>
          <a:p>
            <a:pPr>
              <a:lnSpc>
                <a:spcPct val="150000"/>
              </a:lnSpc>
              <a:buClr>
                <a:srgbClr val="0D5CAB"/>
              </a:buClr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800,000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health care professionals</a:t>
            </a:r>
          </a:p>
          <a:p>
            <a:pPr>
              <a:lnSpc>
                <a:spcPct val="150000"/>
              </a:lnSpc>
              <a:buClr>
                <a:srgbClr val="0D5CAB"/>
              </a:buClr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Assignment of  benefits – we pay providers directly </a:t>
            </a:r>
          </a:p>
          <a:p>
            <a:pPr>
              <a:lnSpc>
                <a:spcPct val="150000"/>
              </a:lnSpc>
              <a:buClr>
                <a:srgbClr val="0D5CAB"/>
              </a:buClr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07952" y="2140234"/>
            <a:ext cx="5591230" cy="1403166"/>
          </a:xfrm>
          <a:prstGeom prst="rect">
            <a:avLst/>
          </a:prstGeom>
          <a:ln>
            <a:solidFill>
              <a:srgbClr val="0D5CAB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D5CAB"/>
              </a:buClr>
              <a:buNone/>
            </a:pPr>
            <a:r>
              <a:rPr lang="en-US" sz="4000" dirty="0" smtClean="0">
                <a:solidFill>
                  <a:srgbClr val="0D5CAB"/>
                </a:solidFill>
                <a:cs typeface="Arial" panose="020B0604020202020204" pitchFamily="34" charset="0"/>
              </a:rPr>
              <a:t>Average 42% discount for Physicians and Specialists!</a:t>
            </a:r>
          </a:p>
          <a:p>
            <a:pPr algn="ctr"/>
            <a:endParaRPr lang="en-US" sz="4000" dirty="0" smtClean="0">
              <a:solidFill>
                <a:srgbClr val="0D5CAB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rgbClr val="0D5CAB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rgbClr val="0D5CAB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D5CAB"/>
              </a:solidFill>
              <a:cs typeface="Arial" panose="020B0604020202020204" pitchFamily="34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10836695" y="3631055"/>
            <a:ext cx="1003610" cy="1003610"/>
          </a:xfrm>
          <a:prstGeom prst="rtTriangle">
            <a:avLst/>
          </a:prstGeom>
          <a:solidFill>
            <a:srgbClr val="0D5CAB"/>
          </a:solidFill>
          <a:ln>
            <a:solidFill>
              <a:srgbClr val="0D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83015" y="5161935"/>
            <a:ext cx="3125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D5CAB"/>
              </a:buClr>
            </a:pPr>
            <a:r>
              <a:rPr lang="en-US" sz="2800" u="sng" dirty="0">
                <a:solidFill>
                  <a:srgbClr val="0D5CAB"/>
                </a:solidFill>
                <a:cs typeface="Arial" panose="020B0604020202020204" pitchFamily="34" charset="0"/>
                <a:hlinkClick r:id="rId3"/>
              </a:rPr>
              <a:t>www.multiplan.com</a:t>
            </a:r>
            <a:endParaRPr lang="en-US" sz="2800" u="sng" dirty="0">
              <a:solidFill>
                <a:srgbClr val="0D5CA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0417" y="-110618"/>
            <a:ext cx="117625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How the plan works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9268" y="1032382"/>
            <a:ext cx="6430461" cy="386508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D5CAB"/>
              </a:buClr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16" y="877918"/>
            <a:ext cx="117625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0"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Calibri"/>
                <a:cs typeface="Times New Roman"/>
              </a:rPr>
              <a:t>Like other insurance plans,  customers should: </a:t>
            </a:r>
            <a:br>
              <a:rPr lang="en-US" sz="2800" dirty="0" smtClean="0">
                <a:ea typeface="Calibri"/>
                <a:cs typeface="Times New Roman"/>
              </a:rPr>
            </a:br>
            <a:endParaRPr lang="en-US" sz="600" dirty="0" smtClean="0">
              <a:ea typeface="Calibri"/>
              <a:cs typeface="Times New Roman"/>
            </a:endParaRPr>
          </a:p>
          <a:p>
            <a:pPr marL="1028700" marR="0" lvl="1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Calibri"/>
                <a:cs typeface="Times New Roman"/>
              </a:rPr>
              <a:t>Use the network website </a:t>
            </a:r>
            <a:r>
              <a:rPr lang="en-US" sz="2000" dirty="0">
                <a:ea typeface="Calibri"/>
                <a:cs typeface="Times New Roman"/>
              </a:rPr>
              <a:t>to </a:t>
            </a:r>
            <a:r>
              <a:rPr lang="en-US" sz="2000" dirty="0" smtClean="0">
                <a:ea typeface="Calibri"/>
                <a:cs typeface="Times New Roman"/>
              </a:rPr>
              <a:t>search for network providers:</a:t>
            </a:r>
          </a:p>
          <a:p>
            <a:pPr lvl="3">
              <a:lnSpc>
                <a:spcPct val="150000"/>
              </a:lnSpc>
            </a:pPr>
            <a:r>
              <a:rPr lang="en-US" sz="2000" u="sng" dirty="0" smtClean="0">
                <a:cs typeface="Arial" panose="020B0604020202020204" pitchFamily="34" charset="0"/>
                <a:hlinkClick r:id="rId3"/>
              </a:rPr>
              <a:t>  www.multiplan.com</a:t>
            </a:r>
            <a:endParaRPr lang="en-US" sz="2000" u="sng" dirty="0">
              <a:cs typeface="Arial" panose="020B0604020202020204" pitchFamily="34" charset="0"/>
            </a:endParaRPr>
          </a:p>
          <a:p>
            <a:pPr marL="1028700" marR="0" lvl="1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Calibri"/>
                <a:cs typeface="Times New Roman"/>
              </a:rPr>
              <a:t>Set an appointment with the provider</a:t>
            </a:r>
            <a:endParaRPr lang="en-US" sz="2000" dirty="0">
              <a:ea typeface="Calibri"/>
              <a:cs typeface="Times New Roman"/>
            </a:endParaRPr>
          </a:p>
          <a:p>
            <a:pPr marL="1028700" marR="0" lvl="1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a typeface="Calibri"/>
                <a:cs typeface="Times New Roman"/>
              </a:rPr>
              <a:t>Present </a:t>
            </a:r>
            <a:r>
              <a:rPr lang="en-US" sz="2000" dirty="0" smtClean="0">
                <a:ea typeface="Calibri"/>
                <a:cs typeface="Times New Roman"/>
              </a:rPr>
              <a:t>his/her ID Card when checking in </a:t>
            </a:r>
            <a:endParaRPr lang="en-US" sz="2000" dirty="0">
              <a:ea typeface="Calibri"/>
              <a:cs typeface="Times New Roman"/>
            </a:endParaRPr>
          </a:p>
          <a:p>
            <a:pPr marL="1028700" marR="0" lvl="1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Calibri"/>
                <a:cs typeface="Times New Roman"/>
              </a:rPr>
              <a:t>After receiving </a:t>
            </a:r>
            <a:r>
              <a:rPr lang="en-US" sz="2000" dirty="0">
                <a:ea typeface="Calibri"/>
                <a:cs typeface="Times New Roman"/>
              </a:rPr>
              <a:t>treatment(s</a:t>
            </a:r>
            <a:r>
              <a:rPr lang="en-US" sz="2000" dirty="0" smtClean="0">
                <a:ea typeface="Calibri"/>
                <a:cs typeface="Times New Roman"/>
              </a:rPr>
              <a:t>),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Calibri"/>
                <a:cs typeface="Times New Roman"/>
              </a:rPr>
              <a:t>The EOB will show the network discount and the plan</a:t>
            </a:r>
            <a:br>
              <a:rPr lang="en-US" sz="2000" dirty="0" smtClean="0">
                <a:ea typeface="Calibri"/>
                <a:cs typeface="Times New Roman"/>
              </a:rPr>
            </a:br>
            <a:r>
              <a:rPr lang="en-US" sz="2000" dirty="0" smtClean="0">
                <a:ea typeface="Calibri"/>
                <a:cs typeface="Times New Roman"/>
              </a:rPr>
              <a:t> benefit paid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Calibri"/>
                <a:cs typeface="Times New Roman"/>
              </a:rPr>
              <a:t>The insured is responsible for paying any remaining </a:t>
            </a:r>
            <a:br>
              <a:rPr lang="en-US" sz="2000" dirty="0" smtClean="0">
                <a:ea typeface="Calibri"/>
                <a:cs typeface="Times New Roman"/>
              </a:rPr>
            </a:br>
            <a:r>
              <a:rPr lang="en-US" sz="2000" dirty="0" smtClean="0">
                <a:ea typeface="Calibri"/>
                <a:cs typeface="Times New Roman"/>
              </a:rPr>
              <a:t>balance after the plan benefit is paid </a:t>
            </a:r>
            <a:br>
              <a:rPr lang="en-US" sz="2000" dirty="0" smtClean="0">
                <a:ea typeface="Calibri"/>
                <a:cs typeface="Times New Roman"/>
              </a:rPr>
            </a:br>
            <a:endParaRPr lang="en-US" sz="1100" dirty="0">
              <a:ea typeface="Calibri"/>
              <a:cs typeface="Times New Roman"/>
            </a:endParaRPr>
          </a:p>
          <a:p>
            <a:r>
              <a:rPr lang="en-US" b="1" dirty="0" smtClean="0"/>
              <a:t>The plan benefit your client receives is </a:t>
            </a:r>
            <a:r>
              <a:rPr lang="en-US" b="1" dirty="0"/>
              <a:t>the same regardless of where </a:t>
            </a:r>
            <a:r>
              <a:rPr lang="en-US" b="1" dirty="0" smtClean="0"/>
              <a:t>they receive care </a:t>
            </a:r>
            <a:r>
              <a:rPr lang="en-US" b="1" dirty="0"/>
              <a:t>or how much </a:t>
            </a:r>
            <a:r>
              <a:rPr lang="en-US" b="1" dirty="0" smtClean="0"/>
              <a:t>the </a:t>
            </a:r>
            <a:r>
              <a:rPr lang="en-US" b="1" dirty="0"/>
              <a:t>provider charges. </a:t>
            </a:r>
            <a:endParaRPr lang="en-US" sz="4000" b="1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9306" y="861536"/>
            <a:ext cx="3500966" cy="689482"/>
          </a:xfrm>
          <a:prstGeom prst="rect">
            <a:avLst/>
          </a:prstGeom>
          <a:solidFill>
            <a:srgbClr val="0D5CAB"/>
          </a:solidFill>
          <a:ln>
            <a:solidFill>
              <a:srgbClr val="0D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84" y="1204467"/>
            <a:ext cx="3488971" cy="3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173286" y="130285"/>
            <a:ext cx="10267950" cy="7043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altLang="en-US" sz="4800" dirty="0" smtClean="0">
                <a:solidFill>
                  <a:schemeClr val="bg2">
                    <a:lumMod val="25000"/>
                  </a:schemeClr>
                </a:solidFill>
              </a:rPr>
              <a:t>How the plan works:</a:t>
            </a:r>
            <a:endParaRPr lang="en-US" altLang="en-US" sz="40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43065" y="1514044"/>
            <a:ext cx="0" cy="4300675"/>
          </a:xfrm>
          <a:prstGeom prst="line">
            <a:avLst/>
          </a:prstGeom>
          <a:ln w="19050" cap="rnd">
            <a:solidFill>
              <a:srgbClr val="F8981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03709"/>
              </p:ext>
            </p:extLst>
          </p:nvPr>
        </p:nvGraphicFramePr>
        <p:xfrm>
          <a:off x="348999" y="1754506"/>
          <a:ext cx="6450007" cy="3815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867"/>
                <a:gridCol w="208280"/>
                <a:gridCol w="1902860"/>
              </a:tblGrid>
              <a:tr h="457752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accent5"/>
                          </a:solidFill>
                        </a:rPr>
                        <a:t>Office</a:t>
                      </a:r>
                      <a:r>
                        <a:rPr lang="en-US" sz="2800" b="0" baseline="0" dirty="0" smtClean="0">
                          <a:solidFill>
                            <a:schemeClr val="accent5"/>
                          </a:solidFill>
                        </a:rPr>
                        <a:t> visit</a:t>
                      </a:r>
                      <a:endParaRPr lang="en-US" sz="2800" b="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5"/>
                          </a:solidFill>
                        </a:rPr>
                        <a:t>$200</a:t>
                      </a:r>
                      <a:r>
                        <a:rPr lang="en-US" sz="2800" b="0" baseline="30000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en-US" sz="28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D5CAB"/>
                          </a:solidFill>
                        </a:rPr>
                        <a:t>Chest x-ray</a:t>
                      </a:r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5CAB"/>
                          </a:solidFill>
                        </a:rPr>
                        <a:t>$370</a:t>
                      </a:r>
                      <a:r>
                        <a:rPr lang="en-US" sz="2800" baseline="30000" dirty="0" smtClean="0">
                          <a:solidFill>
                            <a:srgbClr val="0D5CAB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13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D5CAB"/>
                          </a:solidFill>
                        </a:rPr>
                        <a:t>Total</a:t>
                      </a:r>
                      <a:r>
                        <a:rPr lang="en-US" sz="2800" baseline="0" dirty="0" smtClean="0">
                          <a:solidFill>
                            <a:srgbClr val="0D5CAB"/>
                          </a:solidFill>
                        </a:rPr>
                        <a:t> charges </a:t>
                      </a:r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D5CAB"/>
                          </a:solidFill>
                        </a:rPr>
                        <a:t>$570</a:t>
                      </a:r>
                      <a:endParaRPr lang="en-US" sz="3200" b="1" dirty="0">
                        <a:solidFill>
                          <a:srgbClr val="0D5CA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13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D5CAB"/>
                          </a:solidFill>
                        </a:rPr>
                        <a:t>Network</a:t>
                      </a:r>
                      <a:r>
                        <a:rPr lang="en-US" sz="2800" baseline="0" dirty="0" smtClean="0">
                          <a:solidFill>
                            <a:srgbClr val="0D5CAB"/>
                          </a:solidFill>
                        </a:rPr>
                        <a:t> discount </a:t>
                      </a:r>
                      <a:r>
                        <a:rPr lang="en-US" sz="2800" baseline="30000" dirty="0" smtClean="0">
                          <a:solidFill>
                            <a:srgbClr val="0D5CAB"/>
                          </a:solidFill>
                        </a:rPr>
                        <a:t>3</a:t>
                      </a:r>
                      <a:endParaRPr lang="en-US" sz="2800" baseline="30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$239</a:t>
                      </a:r>
                      <a:endParaRPr 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28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D5CAB"/>
                          </a:solidFill>
                        </a:rPr>
                        <a:t>Office visit/ </a:t>
                      </a:r>
                      <a:r>
                        <a:rPr lang="en-US" sz="2400" baseline="0" dirty="0" smtClean="0">
                          <a:solidFill>
                            <a:srgbClr val="0D5CAB"/>
                          </a:solidFill>
                        </a:rPr>
                        <a:t>X-ray benefits  </a:t>
                      </a:r>
                      <a:endParaRPr lang="en-US" sz="24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$70/$100</a:t>
                      </a:r>
                      <a:endParaRPr 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8999" y="4856021"/>
            <a:ext cx="3551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D5CAB"/>
                </a:solidFill>
              </a:rPr>
              <a:t>Total out-of</a:t>
            </a:r>
            <a:r>
              <a:rPr lang="en-US" sz="3200" b="1" dirty="0">
                <a:solidFill>
                  <a:srgbClr val="0D5CAB"/>
                </a:solidFill>
              </a:rPr>
              <a:t>-</a:t>
            </a:r>
            <a:r>
              <a:rPr lang="en-US" sz="3200" b="1" dirty="0" smtClean="0">
                <a:solidFill>
                  <a:srgbClr val="0D5CAB"/>
                </a:solidFill>
              </a:rPr>
              <a:t>pocket:</a:t>
            </a:r>
            <a:endParaRPr lang="en-US" sz="3200" b="1" dirty="0">
              <a:solidFill>
                <a:srgbClr val="0D5CA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7204" y="48598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D5CAB"/>
                </a:solidFill>
              </a:rPr>
              <a:t>$161</a:t>
            </a:r>
            <a:endParaRPr lang="en-US" sz="3200" b="1" dirty="0">
              <a:solidFill>
                <a:srgbClr val="0D5CA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999" y="867713"/>
            <a:ext cx="575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General Foundation Health Level 2 plan</a:t>
            </a:r>
          </a:p>
          <a:p>
            <a:r>
              <a:rPr lang="en-US" dirty="0" smtClean="0"/>
              <a:t>Office visit for illness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71813" y="5255817"/>
            <a:ext cx="480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1.http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www.jhsph.edu/news/news-releases/2015/primary-care-visits-available-to-most-uninsured-but-at-a-high-price.html</a:t>
            </a:r>
            <a:endParaRPr lang="en-US" sz="1100" dirty="0" smtClean="0"/>
          </a:p>
          <a:p>
            <a:r>
              <a:rPr lang="en-US" sz="1100" u="sng" dirty="0" smtClean="0">
                <a:hlinkClick r:id="rId5"/>
              </a:rPr>
              <a:t>2.http</a:t>
            </a:r>
            <a:r>
              <a:rPr lang="en-US" sz="1100" u="sng" dirty="0">
                <a:hlinkClick r:id="rId5"/>
              </a:rPr>
              <a:t>://</a:t>
            </a:r>
            <a:r>
              <a:rPr lang="en-US" sz="1100" u="sng" dirty="0" smtClean="0">
                <a:hlinkClick r:id="rId5"/>
              </a:rPr>
              <a:t>health.costhelper.com/chest-x-rays.html</a:t>
            </a:r>
            <a:endParaRPr lang="en-US" sz="1100" u="sng" dirty="0" smtClean="0"/>
          </a:p>
          <a:p>
            <a:r>
              <a:rPr lang="en-US" sz="1100" dirty="0" smtClean="0"/>
              <a:t>3. Multiplan discounts average 42% for physicians and specialists</a:t>
            </a:r>
            <a:endParaRPr lang="en-US" sz="11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68712" y="4808302"/>
            <a:ext cx="429177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70206" y="4808302"/>
            <a:ext cx="176392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89799" y="1689144"/>
            <a:ext cx="4335695" cy="2659465"/>
            <a:chOff x="7389800" y="1754506"/>
            <a:chExt cx="4335695" cy="2659465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389800" y="1754506"/>
              <a:ext cx="4335695" cy="1655855"/>
            </a:xfrm>
            <a:prstGeom prst="rect">
              <a:avLst/>
            </a:prstGeom>
            <a:ln>
              <a:solidFill>
                <a:srgbClr val="F8981D"/>
              </a:solidFill>
            </a:ln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D5CAB"/>
                </a:buClr>
                <a:buNone/>
              </a:pPr>
              <a:r>
                <a:rPr lang="en-US" sz="2800" dirty="0" smtClean="0">
                  <a:solidFill>
                    <a:srgbClr val="0D5CAB"/>
                  </a:solidFill>
                  <a:cs typeface="Arial" panose="020B0604020202020204" pitchFamily="34" charset="0"/>
                </a:rPr>
                <a:t> That’s about a 70% savings when you add the network discount and plan benefits </a:t>
              </a:r>
            </a:p>
            <a:p>
              <a:pPr algn="ctr"/>
              <a:endParaRPr lang="en-US" sz="4000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endParaRPr lang="en-US" sz="4000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endParaRPr lang="en-US" sz="4000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endParaRPr lang="en-US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ight Triangle 19"/>
            <p:cNvSpPr/>
            <p:nvPr/>
          </p:nvSpPr>
          <p:spPr>
            <a:xfrm rot="5400000">
              <a:off x="10721885" y="3410361"/>
              <a:ext cx="1003610" cy="1003610"/>
            </a:xfrm>
            <a:prstGeom prst="rtTriangle">
              <a:avLst/>
            </a:prstGeom>
            <a:solidFill>
              <a:srgbClr val="F8981D"/>
            </a:solidFill>
            <a:ln>
              <a:solidFill>
                <a:srgbClr val="F898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5BD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286561" y="4994519"/>
            <a:ext cx="3769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E7E6E6">
                    <a:lumMod val="25000"/>
                  </a:srgbClr>
                </a:solidFill>
              </a:rPr>
              <a:t>Not an actual case. For Illustration purposes only.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51316" y="1252700"/>
            <a:ext cx="0" cy="4562019"/>
          </a:xfrm>
          <a:prstGeom prst="line">
            <a:avLst/>
          </a:prstGeom>
          <a:ln w="19050" cap="rnd">
            <a:solidFill>
              <a:srgbClr val="F8981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505" y="819726"/>
            <a:ext cx="526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General Foundation Health plan – level 2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88682" y="4678580"/>
            <a:ext cx="4737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E7E6E6">
                    <a:lumMod val="25000"/>
                  </a:srgbClr>
                </a:solidFill>
              </a:rPr>
              <a:t>Not an actual case. For Illustration purposes </a:t>
            </a:r>
            <a:r>
              <a:rPr lang="en-US" sz="1400" dirty="0" smtClean="0">
                <a:solidFill>
                  <a:srgbClr val="E7E6E6">
                    <a:lumMod val="25000"/>
                  </a:srgbClr>
                </a:solidFill>
              </a:rPr>
              <a:t>only</a:t>
            </a:r>
            <a:br>
              <a:rPr lang="en-US" sz="1400" dirty="0" smtClean="0">
                <a:solidFill>
                  <a:srgbClr val="E7E6E6">
                    <a:lumMod val="25000"/>
                  </a:srgbClr>
                </a:solidFill>
              </a:rPr>
            </a:br>
            <a:endParaRPr lang="en-US" sz="600" dirty="0">
              <a:solidFill>
                <a:srgbClr val="E7E6E6">
                  <a:lumMod val="25000"/>
                </a:srgbClr>
              </a:solidFill>
            </a:endParaRPr>
          </a:p>
          <a:p>
            <a:r>
              <a:rPr lang="en-US" sz="1200" dirty="0" smtClean="0"/>
              <a:t>1.</a:t>
            </a:r>
            <a:r>
              <a:rPr lang="en-US" sz="1200" u="sng" dirty="0" smtClean="0"/>
              <a:t>https</a:t>
            </a:r>
            <a:r>
              <a:rPr lang="en-US" sz="1200" u="sng" dirty="0"/>
              <a:t>://</a:t>
            </a:r>
            <a:r>
              <a:rPr lang="en-US" sz="1200" u="sng" dirty="0" smtClean="0"/>
              <a:t>www.healthcarebluebook.com/page_ProcedureDetails.aspx?id   =69&amp;dataset=MD&amp;g=Appendectomy</a:t>
            </a:r>
          </a:p>
          <a:p>
            <a:r>
              <a:rPr lang="en-US" sz="1200" dirty="0" smtClean="0"/>
              <a:t>2. Anesthesia not covered under plan</a:t>
            </a:r>
          </a:p>
          <a:p>
            <a:r>
              <a:rPr lang="en-US" sz="1200" dirty="0" smtClean="0"/>
              <a:t>3. Multiplan network discount for acute inpatient average 19.72%</a:t>
            </a:r>
            <a:endParaRPr lang="en-US" sz="1200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173286" y="163377"/>
            <a:ext cx="10267950" cy="7043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 smtClean="0">
                <a:solidFill>
                  <a:schemeClr val="bg2">
                    <a:lumMod val="25000"/>
                  </a:schemeClr>
                </a:solidFill>
              </a:rPr>
              <a:t>How the plan works:</a:t>
            </a:r>
            <a:endParaRPr lang="en-US" altLang="en-US" sz="40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89799" y="1717157"/>
            <a:ext cx="4335695" cy="2659465"/>
            <a:chOff x="7389800" y="1754506"/>
            <a:chExt cx="4335695" cy="265946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389800" y="1754506"/>
              <a:ext cx="4335695" cy="1655855"/>
            </a:xfrm>
            <a:prstGeom prst="rect">
              <a:avLst/>
            </a:prstGeom>
            <a:ln>
              <a:solidFill>
                <a:srgbClr val="F8981D"/>
              </a:solidFill>
            </a:ln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D5CAB"/>
                </a:buClr>
                <a:buNone/>
              </a:pPr>
              <a:r>
                <a:rPr lang="en-US" sz="2800" dirty="0" smtClean="0">
                  <a:solidFill>
                    <a:srgbClr val="0D5CAB"/>
                  </a:solidFill>
                  <a:cs typeface="Arial" panose="020B0604020202020204" pitchFamily="34" charset="0"/>
                </a:rPr>
                <a:t> That’s big savings when you add the network discount and plan benefits </a:t>
              </a:r>
            </a:p>
            <a:p>
              <a:pPr algn="ctr"/>
              <a:endParaRPr lang="en-US" sz="4000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endParaRPr lang="en-US" sz="4000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  <a:p>
              <a:pPr marL="0" lvl="0" indent="0">
                <a:spcBef>
                  <a:spcPts val="0"/>
                </a:spcBef>
                <a:buNone/>
              </a:pPr>
              <a:endParaRPr lang="en-US" sz="1100" dirty="0" smtClean="0">
                <a:solidFill>
                  <a:srgbClr val="E7E6E6">
                    <a:lumMod val="25000"/>
                  </a:srgbClr>
                </a:solidFill>
              </a:endParaRPr>
            </a:p>
            <a:p>
              <a:pPr marL="0" indent="0" algn="ctr">
                <a:buNone/>
              </a:pPr>
              <a:endParaRPr lang="en-US" i="1" dirty="0" smtClean="0">
                <a:solidFill>
                  <a:srgbClr val="0D5CAB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5400000">
              <a:off x="10721885" y="3410361"/>
              <a:ext cx="1003610" cy="1003610"/>
            </a:xfrm>
            <a:prstGeom prst="rtTriangle">
              <a:avLst/>
            </a:prstGeom>
            <a:solidFill>
              <a:srgbClr val="F8981D"/>
            </a:solidFill>
            <a:ln>
              <a:solidFill>
                <a:srgbClr val="F898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5BD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88483"/>
              </p:ext>
            </p:extLst>
          </p:nvPr>
        </p:nvGraphicFramePr>
        <p:xfrm>
          <a:off x="348999" y="1274699"/>
          <a:ext cx="6287775" cy="481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240"/>
                <a:gridCol w="220907"/>
                <a:gridCol w="1740628"/>
              </a:tblGrid>
              <a:tr h="457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Overnight</a:t>
                      </a:r>
                      <a:r>
                        <a:rPr lang="en-US" sz="2000" baseline="0" dirty="0" smtClean="0">
                          <a:solidFill>
                            <a:schemeClr val="accent5"/>
                          </a:solidFill>
                        </a:rPr>
                        <a:t> stay for an Appendectomy</a:t>
                      </a:r>
                      <a:r>
                        <a:rPr lang="en-US" sz="2000" baseline="30000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r>
                        <a:rPr lang="en-US" sz="2000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20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752">
                <a:tc>
                  <a:txBody>
                    <a:bodyPr/>
                    <a:lstStyle/>
                    <a:p>
                      <a:pPr algn="r"/>
                      <a:r>
                        <a:rPr lang="en-US" sz="2000" b="0" baseline="0" dirty="0" smtClean="0">
                          <a:solidFill>
                            <a:schemeClr val="accent5"/>
                          </a:solidFill>
                        </a:rPr>
                        <a:t>Hospital stay charge </a:t>
                      </a:r>
                      <a:endParaRPr lang="en-US" sz="2000" b="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5"/>
                          </a:solidFill>
                        </a:rPr>
                        <a:t>$5,784</a:t>
                      </a:r>
                      <a:endParaRPr lang="en-US" sz="20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Surgeon</a:t>
                      </a:r>
                      <a:r>
                        <a:rPr lang="en-US" sz="2000" baseline="0" dirty="0" smtClean="0">
                          <a:solidFill>
                            <a:srgbClr val="0D5CAB"/>
                          </a:solidFill>
                        </a:rPr>
                        <a:t> fee</a:t>
                      </a:r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$1,586</a:t>
                      </a:r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09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Anesthesia</a:t>
                      </a:r>
                      <a:r>
                        <a:rPr lang="en-US" sz="2000" baseline="0" dirty="0" smtClean="0">
                          <a:solidFill>
                            <a:srgbClr val="0D5CAB"/>
                          </a:solidFill>
                        </a:rPr>
                        <a:t> fee</a:t>
                      </a:r>
                      <a:r>
                        <a:rPr lang="en-US" sz="2000" baseline="30000" dirty="0" smtClean="0">
                          <a:solidFill>
                            <a:srgbClr val="0D5CAB"/>
                          </a:solidFill>
                        </a:rPr>
                        <a:t>2</a:t>
                      </a:r>
                      <a:endParaRPr lang="en-US" sz="2000" baseline="30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D5CAB"/>
                          </a:solidFill>
                        </a:rPr>
                        <a:t>$908</a:t>
                      </a:r>
                      <a:endParaRPr lang="en-US" sz="2000" b="0" dirty="0">
                        <a:solidFill>
                          <a:srgbClr val="0D5CA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9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Network</a:t>
                      </a:r>
                      <a:r>
                        <a:rPr lang="en-US" sz="2000" baseline="0" dirty="0" smtClean="0">
                          <a:solidFill>
                            <a:srgbClr val="0D5CAB"/>
                          </a:solidFill>
                        </a:rPr>
                        <a:t> discount </a:t>
                      </a:r>
                      <a:r>
                        <a:rPr lang="en-US" sz="2000" baseline="30000" dirty="0" smtClean="0">
                          <a:solidFill>
                            <a:srgbClr val="0D5CAB"/>
                          </a:solidFill>
                        </a:rPr>
                        <a:t>3</a:t>
                      </a:r>
                      <a:endParaRPr lang="en-US" sz="2000" baseline="30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$1,453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4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Cost after network discount</a:t>
                      </a:r>
                      <a:r>
                        <a:rPr lang="en-US" sz="2000" baseline="0" dirty="0" smtClean="0">
                          <a:solidFill>
                            <a:srgbClr val="0D5CAB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$6,825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4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Surgeon benefit</a:t>
                      </a:r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$2,000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Hospital admission</a:t>
                      </a:r>
                      <a:r>
                        <a:rPr lang="en-US" sz="2000" baseline="0" dirty="0" smtClean="0">
                          <a:solidFill>
                            <a:srgbClr val="0D5CAB"/>
                          </a:solidFill>
                        </a:rPr>
                        <a:t> benefit </a:t>
                      </a:r>
                      <a:r>
                        <a:rPr lang="en-US" sz="1600" baseline="0" dirty="0" smtClean="0">
                          <a:solidFill>
                            <a:srgbClr val="0D5CAB"/>
                          </a:solidFill>
                        </a:rPr>
                        <a:t>(1</a:t>
                      </a:r>
                      <a:r>
                        <a:rPr lang="en-US" sz="1600" baseline="30000" dirty="0" smtClean="0">
                          <a:solidFill>
                            <a:srgbClr val="0D5CAB"/>
                          </a:solidFill>
                        </a:rPr>
                        <a:t>st</a:t>
                      </a:r>
                      <a:r>
                        <a:rPr lang="en-US" sz="1600" baseline="0" dirty="0" smtClean="0">
                          <a:solidFill>
                            <a:srgbClr val="0D5CAB"/>
                          </a:solidFill>
                        </a:rPr>
                        <a:t> visit)</a:t>
                      </a:r>
                      <a:endParaRPr lang="en-US" sz="16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$500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5CAB"/>
                          </a:solidFill>
                        </a:rPr>
                        <a:t>Hospital confinement</a:t>
                      </a:r>
                      <a:r>
                        <a:rPr lang="en-US" sz="2000" baseline="0" dirty="0" smtClean="0">
                          <a:solidFill>
                            <a:srgbClr val="0D5CAB"/>
                          </a:solidFill>
                        </a:rPr>
                        <a:t> benefit</a:t>
                      </a:r>
                      <a:endParaRPr lang="en-US" sz="20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$2,000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7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5BD"/>
                          </a:solidFill>
                        </a:rPr>
                        <a:t>Total out-of-pocket: </a:t>
                      </a:r>
                      <a:endParaRPr lang="en-US" sz="2400" b="1" dirty="0">
                        <a:solidFill>
                          <a:srgbClr val="0075BD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D5CAB"/>
                          </a:solidFill>
                        </a:rPr>
                        <a:t>$2,325</a:t>
                      </a:r>
                      <a:endParaRPr lang="en-US" sz="2000" b="1" dirty="0">
                        <a:solidFill>
                          <a:srgbClr val="0D5CA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5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09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2161" y="224987"/>
            <a:ext cx="9915719" cy="60092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Roboto Light" charset="0"/>
                <a:ea typeface="Roboto Light" charset="0"/>
                <a:cs typeface="Roboto Light" charset="0"/>
              </a:rPr>
              <a:t>NG Foundation Health Plan </a:t>
            </a:r>
            <a:r>
              <a:rPr lang="en-US" sz="3600" dirty="0">
                <a:latin typeface="Roboto Light" charset="0"/>
                <a:ea typeface="Roboto Light" charset="0"/>
                <a:cs typeface="Roboto Light" charset="0"/>
              </a:rPr>
              <a:t>S</a:t>
            </a:r>
            <a:r>
              <a:rPr lang="en-US" sz="3600" dirty="0" smtClean="0">
                <a:latin typeface="Roboto Light" charset="0"/>
                <a:ea typeface="Roboto Light" charset="0"/>
                <a:cs typeface="Roboto Light" charset="0"/>
              </a:rPr>
              <a:t>ample Rates</a:t>
            </a:r>
            <a:endParaRPr lang="en-US" sz="36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40895"/>
              </p:ext>
            </p:extLst>
          </p:nvPr>
        </p:nvGraphicFramePr>
        <p:xfrm>
          <a:off x="265487" y="1610244"/>
          <a:ext cx="5588283" cy="340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508"/>
                <a:gridCol w="1165146"/>
                <a:gridCol w="1106129"/>
                <a:gridCol w="1355500"/>
              </a:tblGrid>
              <a:tr h="642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Family 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Composition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Plan </a:t>
                      </a:r>
                      <a:b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5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Individual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$87.46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$169.96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$252.96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42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Couple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$174.93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$339.92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$505.93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41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 Parent 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$202.04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$391.12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$581.59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41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Parent</a:t>
                      </a:r>
                      <a:b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$289.51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$561.08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$834.55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65487" y="1162240"/>
            <a:ext cx="4859172" cy="309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Roboto Light" charset="0"/>
                <a:ea typeface="Roboto Light" charset="0"/>
                <a:cs typeface="Roboto Light" charset="0"/>
              </a:rPr>
              <a:t>Sample rates for primary age 18 - 49</a:t>
            </a:r>
            <a:endParaRPr lang="en-US" sz="2000" b="1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10674"/>
              </p:ext>
            </p:extLst>
          </p:nvPr>
        </p:nvGraphicFramePr>
        <p:xfrm>
          <a:off x="6547253" y="1581387"/>
          <a:ext cx="5281277" cy="3432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879"/>
                <a:gridCol w="1288524"/>
                <a:gridCol w="1033455"/>
                <a:gridCol w="1305419"/>
              </a:tblGrid>
              <a:tr h="643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Family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Composition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Plan</a:t>
                      </a:r>
                      <a:b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3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Individual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$120.48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$235.00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$350.11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43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Couple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$240.96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$470.01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$700.22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50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 Parent 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$221.49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$429.97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$639.90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50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 Parent 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$341.98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$664.97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$990.01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547253" y="1162239"/>
            <a:ext cx="4636562" cy="309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Roboto Light" charset="0"/>
                <a:ea typeface="Roboto Light" charset="0"/>
                <a:cs typeface="Roboto Light" charset="0"/>
              </a:rPr>
              <a:t>Sample rates for primary age 50 - 54</a:t>
            </a:r>
            <a:endParaRPr lang="en-US" sz="2000" b="1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50" y="5505430"/>
            <a:ext cx="828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Rates shown are representative of rates in most states, however, rates may vary by state and age.  Always refer to the quoting tool for specific rates for your clients.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69688" y="1014884"/>
            <a:ext cx="70338" cy="423035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208" y="1327353"/>
            <a:ext cx="84999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We have many coverage options to choose from </a:t>
            </a:r>
            <a:br>
              <a:rPr lang="en-US" sz="3200" dirty="0" smtClean="0"/>
            </a:b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TrioMed</a:t>
            </a:r>
            <a:r>
              <a:rPr lang="en-US" sz="2400" dirty="0" smtClean="0"/>
              <a:t>: AME, Critical Illness, and AD &amp; 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Cancer and Heart/Stroke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Term Life – Critical Illness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AcciMed</a:t>
            </a:r>
            <a:r>
              <a:rPr lang="en-US" sz="2400" dirty="0" smtClean="0"/>
              <a:t>: AME and AD &amp; 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Plan Enhancer: AME with optional CHS and SIP riders*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0" lvl="1"/>
            <a:r>
              <a:rPr lang="en-US" sz="2400" dirty="0" smtClean="0"/>
              <a:t>Dental PPO or Dental Indemnity plans also make a great add-on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3960" y="290979"/>
            <a:ext cx="1205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Bundle with our supplemental plans for even more coverage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3960" y="2188846"/>
            <a:ext cx="2448233" cy="1569660"/>
          </a:xfrm>
          <a:prstGeom prst="rect">
            <a:avLst/>
          </a:prstGeom>
          <a:noFill/>
          <a:ln w="31750">
            <a:solidFill>
              <a:srgbClr val="0D5CA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Add more financial </a:t>
            </a:r>
            <a:r>
              <a:rPr lang="en-US" sz="3200" dirty="0" smtClean="0"/>
              <a:t>protection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0940" y="5604075"/>
            <a:ext cx="325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Riders not available in all states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21522" y="1188026"/>
            <a:ext cx="0" cy="4224625"/>
          </a:xfrm>
          <a:prstGeom prst="line">
            <a:avLst/>
          </a:prstGeom>
          <a:ln w="19050" cap="rnd">
            <a:solidFill>
              <a:srgbClr val="0D5CAB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1367" y="-191459"/>
            <a:ext cx="7559017" cy="212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Added value with membership in the L.I.F.E. Association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679" y="223557"/>
            <a:ext cx="3638550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301" y="2003567"/>
            <a:ext cx="3575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Health Care</a:t>
            </a:r>
          </a:p>
          <a:p>
            <a:endParaRPr lang="en-US" sz="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Telemedicine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WellCard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savings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discounts on vitamins, prescriptions, and more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Direct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Senior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Medical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Alert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198" y="2017686"/>
            <a:ext cx="37326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Family Benefits</a:t>
            </a:r>
          </a:p>
          <a:p>
            <a:endParaRPr lang="en-US" sz="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Fitness program savings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Identity theft protection discounts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Auto service discounts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69258" y="2033547"/>
            <a:ext cx="28999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Entertainment</a:t>
            </a:r>
          </a:p>
          <a:p>
            <a:endParaRPr lang="en-US" sz="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Discounts 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Travel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Retail stores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Dining &amp; entertainment 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03459" y="2213427"/>
            <a:ext cx="0" cy="2558345"/>
          </a:xfrm>
          <a:prstGeom prst="line">
            <a:avLst/>
          </a:prstGeom>
          <a:ln w="38100">
            <a:solidFill>
              <a:srgbClr val="0D5C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1370" y="2213427"/>
            <a:ext cx="0" cy="2558345"/>
          </a:xfrm>
          <a:prstGeom prst="line">
            <a:avLst/>
          </a:prstGeom>
          <a:ln w="38100">
            <a:solidFill>
              <a:srgbClr val="0D5C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/>
          <p:cNvSpPr txBox="1">
            <a:spLocks/>
          </p:cNvSpPr>
          <p:nvPr/>
        </p:nvSpPr>
        <p:spPr>
          <a:xfrm>
            <a:off x="123284" y="5575119"/>
            <a:ext cx="12276802" cy="8109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*If sold with the National General STM or </a:t>
            </a:r>
            <a:r>
              <a:rPr lang="en-US" sz="1800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TrioMED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client would receive only one L.I.F.E. Association Membership</a:t>
            </a:r>
            <a:endParaRPr lang="en-US" sz="18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2"/>
          <p:cNvSpPr txBox="1">
            <a:spLocks/>
          </p:cNvSpPr>
          <p:nvPr/>
        </p:nvSpPr>
        <p:spPr>
          <a:xfrm>
            <a:off x="186340" y="248239"/>
            <a:ext cx="10515600" cy="4770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National General Foundation Health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State availability 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5432"/>
              </p:ext>
            </p:extLst>
          </p:nvPr>
        </p:nvGraphicFramePr>
        <p:xfrm>
          <a:off x="1114540" y="1349547"/>
          <a:ext cx="9621340" cy="3590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268"/>
                <a:gridCol w="1924268"/>
                <a:gridCol w="1924268"/>
                <a:gridCol w="1924268"/>
                <a:gridCol w="1924268"/>
              </a:tblGrid>
              <a:tr h="598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AL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ID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MO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OK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TX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AR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IL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MS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PA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VA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AZ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IN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NC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RI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WI**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DC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LA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NM*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SC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WV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FL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NV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TN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WY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GA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 Narrow" panose="020B0606020202030204" pitchFamily="34" charset="0"/>
                        </a:rPr>
                        <a:t>OH</a:t>
                      </a:r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339" y="5141794"/>
            <a:ext cx="11833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 </a:t>
            </a:r>
            <a:r>
              <a:rPr lang="en-US" sz="1600" dirty="0" smtClean="0">
                <a:latin typeface="+mj-lt"/>
              </a:rPr>
              <a:t>New Mexico, any </a:t>
            </a:r>
            <a:r>
              <a:rPr lang="en-US" sz="1600" dirty="0">
                <a:latin typeface="+mj-lt"/>
              </a:rPr>
              <a:t>person applying for coverage </a:t>
            </a:r>
            <a:r>
              <a:rPr lang="en-US" sz="1600" dirty="0" smtClean="0">
                <a:latin typeface="+mj-lt"/>
              </a:rPr>
              <a:t>that has prior </a:t>
            </a:r>
            <a:r>
              <a:rPr lang="en-US" sz="1600" dirty="0">
                <a:latin typeface="+mj-lt"/>
              </a:rPr>
              <a:t>health insurance with any </a:t>
            </a:r>
            <a:r>
              <a:rPr lang="en-US" sz="1600" dirty="0" smtClean="0">
                <a:latin typeface="+mj-lt"/>
              </a:rPr>
              <a:t>carrier,  </a:t>
            </a:r>
            <a:r>
              <a:rPr lang="en-US" sz="1600" dirty="0">
                <a:latin typeface="+mj-lt"/>
              </a:rPr>
              <a:t>including a National General Foundation </a:t>
            </a:r>
            <a:r>
              <a:rPr lang="en-US" sz="1600" dirty="0" smtClean="0">
                <a:latin typeface="+mj-lt"/>
              </a:rPr>
              <a:t>Health plan,  must have at least a  95-day gap before applying for a National General Foundation Health plan. </a:t>
            </a:r>
          </a:p>
          <a:p>
            <a:r>
              <a:rPr lang="en-US" sz="1600" dirty="0">
                <a:latin typeface="+mj-lt"/>
              </a:rPr>
              <a:t>**</a:t>
            </a:r>
            <a:r>
              <a:rPr lang="en-US" sz="1600" dirty="0" smtClean="0">
                <a:latin typeface="+mj-lt"/>
              </a:rPr>
              <a:t>L.I.F.E. </a:t>
            </a:r>
            <a:r>
              <a:rPr lang="en-US" sz="1600" dirty="0">
                <a:latin typeface="+mj-lt"/>
              </a:rPr>
              <a:t>Association not available in </a:t>
            </a:r>
            <a:r>
              <a:rPr lang="en-US" sz="1600" dirty="0" smtClean="0">
                <a:latin typeface="+mj-lt"/>
              </a:rPr>
              <a:t>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373" y="-13062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Eligible Ages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525928" y="1258512"/>
            <a:ext cx="5697662" cy="44020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Primary applicant</a:t>
            </a:r>
          </a:p>
          <a:p>
            <a:pPr marL="0" indent="0">
              <a:buFont typeface="Arial"/>
              <a:buNone/>
            </a:pPr>
            <a:endParaRPr lang="en-US" sz="2400" b="1" u="sng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Age 18 – 64 at time of application</a:t>
            </a:r>
          </a:p>
          <a:p>
            <a:pPr lvl="2"/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Children up to age 26</a:t>
            </a:r>
          </a:p>
          <a:p>
            <a:pPr lvl="3"/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No child only</a:t>
            </a:r>
          </a:p>
          <a:p>
            <a:pPr lvl="2"/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Requires a Health Questionnaire</a:t>
            </a:r>
          </a:p>
          <a:p>
            <a:pPr lvl="2"/>
            <a:endParaRPr lang="en-US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lvl="2"/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lvl="2"/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441" y="848204"/>
            <a:ext cx="2379785" cy="410308"/>
          </a:xfrm>
          <a:prstGeom prst="rect">
            <a:avLst/>
          </a:prstGeom>
          <a:solidFill>
            <a:srgbClr val="F8981D"/>
          </a:solidFill>
          <a:ln>
            <a:solidFill>
              <a:srgbClr val="F898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87873" y="926848"/>
            <a:ext cx="0" cy="4303655"/>
          </a:xfrm>
          <a:prstGeom prst="line">
            <a:avLst/>
          </a:prstGeom>
          <a:ln w="28575" cap="rnd">
            <a:solidFill>
              <a:srgbClr val="F8981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06" y="1053358"/>
            <a:ext cx="3570141" cy="4281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418" y="-11061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Who it’s good for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3760" y="1003698"/>
            <a:ext cx="11214541" cy="487458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 fixed-benefit indemnity plan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is good for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clients who: </a:t>
            </a:r>
          </a:p>
          <a:p>
            <a:pPr lvl="1" indent="-342900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Don’t have the budget for major medical plans </a:t>
            </a:r>
          </a:p>
          <a:p>
            <a:pPr lvl="1" indent="-342900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Don’t want to pay for benefits they don’t use </a:t>
            </a:r>
          </a:p>
          <a:p>
            <a:pPr lvl="1" indent="-342900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Missed Open Enrollment and still need help paying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for 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health care expenses</a:t>
            </a:r>
          </a:p>
          <a:p>
            <a:pPr marL="0" indent="0">
              <a:buNone/>
            </a:pPr>
            <a:r>
              <a:rPr lang="en-US" sz="2000" dirty="0"/>
              <a:t>These </a:t>
            </a:r>
            <a:r>
              <a:rPr lang="en-US" sz="2000" dirty="0" smtClean="0"/>
              <a:t>plans </a:t>
            </a:r>
            <a:r>
              <a:rPr lang="en-US" sz="2000" dirty="0"/>
              <a:t>are not suitable for </a:t>
            </a:r>
            <a:r>
              <a:rPr lang="en-US" sz="2000" dirty="0" smtClean="0"/>
              <a:t>clients who: </a:t>
            </a:r>
            <a:endParaRPr lang="en-US" sz="2000" dirty="0"/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U</a:t>
            </a:r>
            <a:r>
              <a:rPr lang="en-US" sz="2000" dirty="0" smtClean="0"/>
              <a:t>tilize </a:t>
            </a:r>
            <a:r>
              <a:rPr lang="en-US" sz="2000" dirty="0"/>
              <a:t>a lot of medical services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/>
              <a:t>Want comprehensive medical coverage and don’t mind paying higher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premiums 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/>
              <a:t>Have a serious illnesses or chronic condition</a:t>
            </a:r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4177" y="364474"/>
            <a:ext cx="3500966" cy="689482"/>
          </a:xfrm>
          <a:prstGeom prst="rect">
            <a:avLst/>
          </a:prstGeom>
          <a:solidFill>
            <a:srgbClr val="0D5CAB"/>
          </a:solidFill>
          <a:ln>
            <a:solidFill>
              <a:srgbClr val="0D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003" b="12863"/>
          <a:stretch/>
        </p:blipFill>
        <p:spPr>
          <a:xfrm>
            <a:off x="8788777" y="826718"/>
            <a:ext cx="3106383" cy="3789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1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006299" y="1061884"/>
            <a:ext cx="0" cy="4422597"/>
          </a:xfrm>
          <a:prstGeom prst="line">
            <a:avLst/>
          </a:prstGeom>
          <a:ln w="38100">
            <a:solidFill>
              <a:srgbClr val="0D5CAB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6538" y="701864"/>
            <a:ext cx="6661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Why a fixed-benefit indemnity plan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9593" y="3540607"/>
            <a:ext cx="722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State availability &amp; eligibility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9088" y="4924063"/>
            <a:ext cx="539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Post-sale administration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6987" y="2262604"/>
            <a:ext cx="4154564" cy="1815598"/>
            <a:chOff x="2031575" y="2262604"/>
            <a:chExt cx="4154564" cy="1815598"/>
          </a:xfrm>
        </p:grpSpPr>
        <p:sp>
          <p:nvSpPr>
            <p:cNvPr id="5" name="Oval 4"/>
            <p:cNvSpPr/>
            <p:nvPr/>
          </p:nvSpPr>
          <p:spPr>
            <a:xfrm>
              <a:off x="2031575" y="2262604"/>
              <a:ext cx="1815598" cy="1815598"/>
            </a:xfrm>
            <a:prstGeom prst="ellipse">
              <a:avLst/>
            </a:prstGeom>
            <a:solidFill>
              <a:srgbClr val="0D5CAB"/>
            </a:solidFill>
            <a:ln>
              <a:solidFill>
                <a:srgbClr val="0D5C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501483" y="3170403"/>
              <a:ext cx="2684656" cy="0"/>
            </a:xfrm>
            <a:prstGeom prst="line">
              <a:avLst/>
            </a:prstGeom>
            <a:ln w="38100">
              <a:solidFill>
                <a:srgbClr val="0D5CAB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077" y="2420426"/>
              <a:ext cx="1300593" cy="13005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239088" y="2351092"/>
            <a:ext cx="706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Plan design &amp; how it works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45646" y="1297900"/>
            <a:ext cx="5441006" cy="44326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Pre-existing conditions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Dental procedures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Elective or cosmetic surgery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Prescriptions and medications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0252" y="-9260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Example of exclusions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934200" y="491548"/>
            <a:ext cx="4629150" cy="50436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52" y="5524052"/>
            <a:ext cx="104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*Not a comprehensive list of exclusions. Please refer to the policy of the marketing product  brochure for a complete list.  </a:t>
            </a:r>
            <a:endParaRPr lang="en-US" sz="1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30657" y="1283008"/>
            <a:ext cx="5905041" cy="44103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Pregnancy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Workers compensation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Hazardous activities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Mental disability and chemical abuse</a:t>
            </a:r>
          </a:p>
        </p:txBody>
      </p:sp>
    </p:spTree>
    <p:extLst>
      <p:ext uri="{BB962C8B-B14F-4D97-AF65-F5344CB8AC3E}">
        <p14:creationId xmlns:p14="http://schemas.microsoft.com/office/powerpoint/2010/main" val="18452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126499" y="1203074"/>
            <a:ext cx="822960" cy="914400"/>
          </a:xfrm>
          <a:custGeom>
            <a:avLst/>
            <a:gdLst>
              <a:gd name="T0" fmla="*/ 810 w 1037"/>
              <a:gd name="T1" fmla="*/ 0 h 1037"/>
              <a:gd name="T2" fmla="*/ 843 w 1037"/>
              <a:gd name="T3" fmla="*/ 65 h 1037"/>
              <a:gd name="T4" fmla="*/ 778 w 1037"/>
              <a:gd name="T5" fmla="*/ 32 h 1037"/>
              <a:gd name="T6" fmla="*/ 227 w 1037"/>
              <a:gd name="T7" fmla="*/ 0 h 1037"/>
              <a:gd name="T8" fmla="*/ 259 w 1037"/>
              <a:gd name="T9" fmla="*/ 65 h 1037"/>
              <a:gd name="T10" fmla="*/ 194 w 1037"/>
              <a:gd name="T11" fmla="*/ 32 h 1037"/>
              <a:gd name="T12" fmla="*/ 194 w 1037"/>
              <a:gd name="T13" fmla="*/ 65 h 1037"/>
              <a:gd name="T14" fmla="*/ 227 w 1037"/>
              <a:gd name="T15" fmla="*/ 194 h 1037"/>
              <a:gd name="T16" fmla="*/ 259 w 1037"/>
              <a:gd name="T17" fmla="*/ 65 h 1037"/>
              <a:gd name="T18" fmla="*/ 778 w 1037"/>
              <a:gd name="T19" fmla="*/ 162 h 1037"/>
              <a:gd name="T20" fmla="*/ 843 w 1037"/>
              <a:gd name="T21" fmla="*/ 162 h 1037"/>
              <a:gd name="T22" fmla="*/ 1037 w 1037"/>
              <a:gd name="T23" fmla="*/ 65 h 1037"/>
              <a:gd name="T24" fmla="*/ 0 w 1037"/>
              <a:gd name="T25" fmla="*/ 259 h 1037"/>
              <a:gd name="T26" fmla="*/ 875 w 1037"/>
              <a:gd name="T27" fmla="*/ 810 h 1037"/>
              <a:gd name="T28" fmla="*/ 746 w 1037"/>
              <a:gd name="T29" fmla="*/ 875 h 1037"/>
              <a:gd name="T30" fmla="*/ 875 w 1037"/>
              <a:gd name="T31" fmla="*/ 810 h 1037"/>
              <a:gd name="T32" fmla="*/ 746 w 1037"/>
              <a:gd name="T33" fmla="*/ 681 h 1037"/>
              <a:gd name="T34" fmla="*/ 875 w 1037"/>
              <a:gd name="T35" fmla="*/ 746 h 1037"/>
              <a:gd name="T36" fmla="*/ 875 w 1037"/>
              <a:gd name="T37" fmla="*/ 551 h 1037"/>
              <a:gd name="T38" fmla="*/ 746 w 1037"/>
              <a:gd name="T39" fmla="*/ 616 h 1037"/>
              <a:gd name="T40" fmla="*/ 875 w 1037"/>
              <a:gd name="T41" fmla="*/ 551 h 1037"/>
              <a:gd name="T42" fmla="*/ 746 w 1037"/>
              <a:gd name="T43" fmla="*/ 421 h 1037"/>
              <a:gd name="T44" fmla="*/ 875 w 1037"/>
              <a:gd name="T45" fmla="*/ 486 h 1037"/>
              <a:gd name="T46" fmla="*/ 681 w 1037"/>
              <a:gd name="T47" fmla="*/ 810 h 1037"/>
              <a:gd name="T48" fmla="*/ 551 w 1037"/>
              <a:gd name="T49" fmla="*/ 875 h 1037"/>
              <a:gd name="T50" fmla="*/ 681 w 1037"/>
              <a:gd name="T51" fmla="*/ 810 h 1037"/>
              <a:gd name="T52" fmla="*/ 551 w 1037"/>
              <a:gd name="T53" fmla="*/ 681 h 1037"/>
              <a:gd name="T54" fmla="*/ 681 w 1037"/>
              <a:gd name="T55" fmla="*/ 746 h 1037"/>
              <a:gd name="T56" fmla="*/ 681 w 1037"/>
              <a:gd name="T57" fmla="*/ 551 h 1037"/>
              <a:gd name="T58" fmla="*/ 551 w 1037"/>
              <a:gd name="T59" fmla="*/ 616 h 1037"/>
              <a:gd name="T60" fmla="*/ 681 w 1037"/>
              <a:gd name="T61" fmla="*/ 551 h 1037"/>
              <a:gd name="T62" fmla="*/ 551 w 1037"/>
              <a:gd name="T63" fmla="*/ 421 h 1037"/>
              <a:gd name="T64" fmla="*/ 681 w 1037"/>
              <a:gd name="T65" fmla="*/ 486 h 1037"/>
              <a:gd name="T66" fmla="*/ 486 w 1037"/>
              <a:gd name="T67" fmla="*/ 810 h 1037"/>
              <a:gd name="T68" fmla="*/ 357 w 1037"/>
              <a:gd name="T69" fmla="*/ 875 h 1037"/>
              <a:gd name="T70" fmla="*/ 486 w 1037"/>
              <a:gd name="T71" fmla="*/ 810 h 1037"/>
              <a:gd name="T72" fmla="*/ 357 w 1037"/>
              <a:gd name="T73" fmla="*/ 681 h 1037"/>
              <a:gd name="T74" fmla="*/ 486 w 1037"/>
              <a:gd name="T75" fmla="*/ 746 h 1037"/>
              <a:gd name="T76" fmla="*/ 486 w 1037"/>
              <a:gd name="T77" fmla="*/ 551 h 1037"/>
              <a:gd name="T78" fmla="*/ 357 w 1037"/>
              <a:gd name="T79" fmla="*/ 616 h 1037"/>
              <a:gd name="T80" fmla="*/ 486 w 1037"/>
              <a:gd name="T81" fmla="*/ 551 h 1037"/>
              <a:gd name="T82" fmla="*/ 357 w 1037"/>
              <a:gd name="T83" fmla="*/ 421 h 1037"/>
              <a:gd name="T84" fmla="*/ 486 w 1037"/>
              <a:gd name="T85" fmla="*/ 486 h 1037"/>
              <a:gd name="T86" fmla="*/ 292 w 1037"/>
              <a:gd name="T87" fmla="*/ 810 h 1037"/>
              <a:gd name="T88" fmla="*/ 162 w 1037"/>
              <a:gd name="T89" fmla="*/ 875 h 1037"/>
              <a:gd name="T90" fmla="*/ 292 w 1037"/>
              <a:gd name="T91" fmla="*/ 810 h 1037"/>
              <a:gd name="T92" fmla="*/ 162 w 1037"/>
              <a:gd name="T93" fmla="*/ 681 h 1037"/>
              <a:gd name="T94" fmla="*/ 292 w 1037"/>
              <a:gd name="T95" fmla="*/ 746 h 1037"/>
              <a:gd name="T96" fmla="*/ 292 w 1037"/>
              <a:gd name="T97" fmla="*/ 551 h 1037"/>
              <a:gd name="T98" fmla="*/ 162 w 1037"/>
              <a:gd name="T99" fmla="*/ 616 h 1037"/>
              <a:gd name="T100" fmla="*/ 292 w 1037"/>
              <a:gd name="T101" fmla="*/ 551 h 1037"/>
              <a:gd name="T102" fmla="*/ 162 w 1037"/>
              <a:gd name="T103" fmla="*/ 421 h 1037"/>
              <a:gd name="T104" fmla="*/ 292 w 1037"/>
              <a:gd name="T105" fmla="*/ 486 h 1037"/>
              <a:gd name="T106" fmla="*/ 0 w 1037"/>
              <a:gd name="T107" fmla="*/ 1037 h 1037"/>
              <a:gd name="T108" fmla="*/ 1037 w 1037"/>
              <a:gd name="T109" fmla="*/ 324 h 1037"/>
              <a:gd name="T110" fmla="*/ 0 w 1037"/>
              <a:gd name="T111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37" h="1037">
                <a:moveTo>
                  <a:pt x="778" y="32"/>
                </a:moveTo>
                <a:cubicBezTo>
                  <a:pt x="778" y="14"/>
                  <a:pt x="792" y="0"/>
                  <a:pt x="810" y="0"/>
                </a:cubicBezTo>
                <a:cubicBezTo>
                  <a:pt x="828" y="0"/>
                  <a:pt x="843" y="14"/>
                  <a:pt x="843" y="32"/>
                </a:cubicBezTo>
                <a:cubicBezTo>
                  <a:pt x="843" y="65"/>
                  <a:pt x="843" y="65"/>
                  <a:pt x="843" y="65"/>
                </a:cubicBezTo>
                <a:cubicBezTo>
                  <a:pt x="778" y="65"/>
                  <a:pt x="778" y="65"/>
                  <a:pt x="778" y="65"/>
                </a:cubicBezTo>
                <a:lnTo>
                  <a:pt x="778" y="32"/>
                </a:lnTo>
                <a:close/>
                <a:moveTo>
                  <a:pt x="194" y="32"/>
                </a:moveTo>
                <a:cubicBezTo>
                  <a:pt x="194" y="14"/>
                  <a:pt x="209" y="0"/>
                  <a:pt x="227" y="0"/>
                </a:cubicBezTo>
                <a:cubicBezTo>
                  <a:pt x="245" y="0"/>
                  <a:pt x="259" y="14"/>
                  <a:pt x="259" y="32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194" y="65"/>
                  <a:pt x="194" y="65"/>
                  <a:pt x="194" y="65"/>
                </a:cubicBezTo>
                <a:lnTo>
                  <a:pt x="194" y="32"/>
                </a:lnTo>
                <a:close/>
                <a:moveTo>
                  <a:pt x="0" y="65"/>
                </a:moveTo>
                <a:cubicBezTo>
                  <a:pt x="194" y="65"/>
                  <a:pt x="194" y="65"/>
                  <a:pt x="194" y="65"/>
                </a:cubicBezTo>
                <a:cubicBezTo>
                  <a:pt x="194" y="162"/>
                  <a:pt x="194" y="162"/>
                  <a:pt x="194" y="162"/>
                </a:cubicBezTo>
                <a:cubicBezTo>
                  <a:pt x="194" y="180"/>
                  <a:pt x="209" y="194"/>
                  <a:pt x="227" y="194"/>
                </a:cubicBezTo>
                <a:cubicBezTo>
                  <a:pt x="245" y="194"/>
                  <a:pt x="259" y="180"/>
                  <a:pt x="259" y="162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778" y="65"/>
                  <a:pt x="778" y="65"/>
                  <a:pt x="778" y="65"/>
                </a:cubicBezTo>
                <a:cubicBezTo>
                  <a:pt x="778" y="162"/>
                  <a:pt x="778" y="162"/>
                  <a:pt x="778" y="162"/>
                </a:cubicBezTo>
                <a:cubicBezTo>
                  <a:pt x="778" y="180"/>
                  <a:pt x="792" y="194"/>
                  <a:pt x="810" y="194"/>
                </a:cubicBezTo>
                <a:cubicBezTo>
                  <a:pt x="828" y="194"/>
                  <a:pt x="843" y="180"/>
                  <a:pt x="843" y="162"/>
                </a:cubicBezTo>
                <a:cubicBezTo>
                  <a:pt x="843" y="65"/>
                  <a:pt x="843" y="65"/>
                  <a:pt x="843" y="65"/>
                </a:cubicBezTo>
                <a:cubicBezTo>
                  <a:pt x="1037" y="65"/>
                  <a:pt x="1037" y="65"/>
                  <a:pt x="1037" y="65"/>
                </a:cubicBezTo>
                <a:cubicBezTo>
                  <a:pt x="1037" y="259"/>
                  <a:pt x="1037" y="259"/>
                  <a:pt x="1037" y="259"/>
                </a:cubicBezTo>
                <a:cubicBezTo>
                  <a:pt x="0" y="259"/>
                  <a:pt x="0" y="259"/>
                  <a:pt x="0" y="259"/>
                </a:cubicBezTo>
                <a:lnTo>
                  <a:pt x="0" y="65"/>
                </a:lnTo>
                <a:close/>
                <a:moveTo>
                  <a:pt x="875" y="810"/>
                </a:moveTo>
                <a:cubicBezTo>
                  <a:pt x="746" y="810"/>
                  <a:pt x="746" y="810"/>
                  <a:pt x="746" y="810"/>
                </a:cubicBezTo>
                <a:cubicBezTo>
                  <a:pt x="746" y="875"/>
                  <a:pt x="746" y="875"/>
                  <a:pt x="746" y="875"/>
                </a:cubicBezTo>
                <a:cubicBezTo>
                  <a:pt x="875" y="875"/>
                  <a:pt x="875" y="875"/>
                  <a:pt x="875" y="875"/>
                </a:cubicBezTo>
                <a:lnTo>
                  <a:pt x="875" y="810"/>
                </a:lnTo>
                <a:close/>
                <a:moveTo>
                  <a:pt x="875" y="681"/>
                </a:moveTo>
                <a:cubicBezTo>
                  <a:pt x="746" y="681"/>
                  <a:pt x="746" y="681"/>
                  <a:pt x="746" y="681"/>
                </a:cubicBezTo>
                <a:cubicBezTo>
                  <a:pt x="746" y="746"/>
                  <a:pt x="746" y="746"/>
                  <a:pt x="746" y="746"/>
                </a:cubicBezTo>
                <a:cubicBezTo>
                  <a:pt x="875" y="746"/>
                  <a:pt x="875" y="746"/>
                  <a:pt x="875" y="746"/>
                </a:cubicBezTo>
                <a:lnTo>
                  <a:pt x="875" y="681"/>
                </a:lnTo>
                <a:close/>
                <a:moveTo>
                  <a:pt x="875" y="551"/>
                </a:moveTo>
                <a:cubicBezTo>
                  <a:pt x="746" y="551"/>
                  <a:pt x="746" y="551"/>
                  <a:pt x="746" y="551"/>
                </a:cubicBezTo>
                <a:cubicBezTo>
                  <a:pt x="746" y="616"/>
                  <a:pt x="746" y="616"/>
                  <a:pt x="746" y="616"/>
                </a:cubicBezTo>
                <a:cubicBezTo>
                  <a:pt x="875" y="616"/>
                  <a:pt x="875" y="616"/>
                  <a:pt x="875" y="616"/>
                </a:cubicBezTo>
                <a:lnTo>
                  <a:pt x="875" y="551"/>
                </a:lnTo>
                <a:close/>
                <a:moveTo>
                  <a:pt x="875" y="421"/>
                </a:moveTo>
                <a:cubicBezTo>
                  <a:pt x="746" y="421"/>
                  <a:pt x="746" y="421"/>
                  <a:pt x="746" y="421"/>
                </a:cubicBezTo>
                <a:cubicBezTo>
                  <a:pt x="746" y="486"/>
                  <a:pt x="746" y="486"/>
                  <a:pt x="746" y="486"/>
                </a:cubicBezTo>
                <a:cubicBezTo>
                  <a:pt x="875" y="486"/>
                  <a:pt x="875" y="486"/>
                  <a:pt x="875" y="486"/>
                </a:cubicBezTo>
                <a:lnTo>
                  <a:pt x="875" y="421"/>
                </a:lnTo>
                <a:close/>
                <a:moveTo>
                  <a:pt x="681" y="810"/>
                </a:moveTo>
                <a:cubicBezTo>
                  <a:pt x="551" y="810"/>
                  <a:pt x="551" y="810"/>
                  <a:pt x="551" y="810"/>
                </a:cubicBezTo>
                <a:cubicBezTo>
                  <a:pt x="551" y="875"/>
                  <a:pt x="551" y="875"/>
                  <a:pt x="551" y="875"/>
                </a:cubicBezTo>
                <a:cubicBezTo>
                  <a:pt x="681" y="875"/>
                  <a:pt x="681" y="875"/>
                  <a:pt x="681" y="875"/>
                </a:cubicBezTo>
                <a:lnTo>
                  <a:pt x="681" y="810"/>
                </a:lnTo>
                <a:close/>
                <a:moveTo>
                  <a:pt x="681" y="681"/>
                </a:moveTo>
                <a:cubicBezTo>
                  <a:pt x="551" y="681"/>
                  <a:pt x="551" y="681"/>
                  <a:pt x="551" y="681"/>
                </a:cubicBezTo>
                <a:cubicBezTo>
                  <a:pt x="551" y="746"/>
                  <a:pt x="551" y="746"/>
                  <a:pt x="551" y="746"/>
                </a:cubicBezTo>
                <a:cubicBezTo>
                  <a:pt x="681" y="746"/>
                  <a:pt x="681" y="746"/>
                  <a:pt x="681" y="746"/>
                </a:cubicBezTo>
                <a:lnTo>
                  <a:pt x="681" y="681"/>
                </a:lnTo>
                <a:close/>
                <a:moveTo>
                  <a:pt x="681" y="551"/>
                </a:moveTo>
                <a:cubicBezTo>
                  <a:pt x="551" y="551"/>
                  <a:pt x="551" y="551"/>
                  <a:pt x="551" y="551"/>
                </a:cubicBezTo>
                <a:cubicBezTo>
                  <a:pt x="551" y="616"/>
                  <a:pt x="551" y="616"/>
                  <a:pt x="551" y="616"/>
                </a:cubicBezTo>
                <a:cubicBezTo>
                  <a:pt x="681" y="616"/>
                  <a:pt x="681" y="616"/>
                  <a:pt x="681" y="616"/>
                </a:cubicBezTo>
                <a:lnTo>
                  <a:pt x="681" y="551"/>
                </a:lnTo>
                <a:close/>
                <a:moveTo>
                  <a:pt x="681" y="421"/>
                </a:moveTo>
                <a:cubicBezTo>
                  <a:pt x="551" y="421"/>
                  <a:pt x="551" y="421"/>
                  <a:pt x="551" y="421"/>
                </a:cubicBezTo>
                <a:cubicBezTo>
                  <a:pt x="551" y="486"/>
                  <a:pt x="551" y="486"/>
                  <a:pt x="551" y="486"/>
                </a:cubicBezTo>
                <a:cubicBezTo>
                  <a:pt x="681" y="486"/>
                  <a:pt x="681" y="486"/>
                  <a:pt x="681" y="486"/>
                </a:cubicBezTo>
                <a:lnTo>
                  <a:pt x="681" y="421"/>
                </a:lnTo>
                <a:close/>
                <a:moveTo>
                  <a:pt x="486" y="810"/>
                </a:moveTo>
                <a:cubicBezTo>
                  <a:pt x="357" y="810"/>
                  <a:pt x="357" y="810"/>
                  <a:pt x="357" y="810"/>
                </a:cubicBezTo>
                <a:cubicBezTo>
                  <a:pt x="357" y="875"/>
                  <a:pt x="357" y="875"/>
                  <a:pt x="357" y="875"/>
                </a:cubicBezTo>
                <a:cubicBezTo>
                  <a:pt x="486" y="875"/>
                  <a:pt x="486" y="875"/>
                  <a:pt x="486" y="875"/>
                </a:cubicBezTo>
                <a:lnTo>
                  <a:pt x="486" y="810"/>
                </a:lnTo>
                <a:close/>
                <a:moveTo>
                  <a:pt x="486" y="681"/>
                </a:moveTo>
                <a:cubicBezTo>
                  <a:pt x="357" y="681"/>
                  <a:pt x="357" y="681"/>
                  <a:pt x="357" y="681"/>
                </a:cubicBezTo>
                <a:cubicBezTo>
                  <a:pt x="357" y="746"/>
                  <a:pt x="357" y="746"/>
                  <a:pt x="357" y="746"/>
                </a:cubicBezTo>
                <a:cubicBezTo>
                  <a:pt x="486" y="746"/>
                  <a:pt x="486" y="746"/>
                  <a:pt x="486" y="746"/>
                </a:cubicBezTo>
                <a:lnTo>
                  <a:pt x="486" y="681"/>
                </a:lnTo>
                <a:close/>
                <a:moveTo>
                  <a:pt x="486" y="551"/>
                </a:moveTo>
                <a:cubicBezTo>
                  <a:pt x="357" y="551"/>
                  <a:pt x="357" y="551"/>
                  <a:pt x="357" y="551"/>
                </a:cubicBezTo>
                <a:cubicBezTo>
                  <a:pt x="357" y="616"/>
                  <a:pt x="357" y="616"/>
                  <a:pt x="357" y="616"/>
                </a:cubicBezTo>
                <a:cubicBezTo>
                  <a:pt x="486" y="616"/>
                  <a:pt x="486" y="616"/>
                  <a:pt x="486" y="616"/>
                </a:cubicBezTo>
                <a:lnTo>
                  <a:pt x="486" y="551"/>
                </a:lnTo>
                <a:close/>
                <a:moveTo>
                  <a:pt x="486" y="421"/>
                </a:moveTo>
                <a:cubicBezTo>
                  <a:pt x="357" y="421"/>
                  <a:pt x="357" y="421"/>
                  <a:pt x="357" y="421"/>
                </a:cubicBezTo>
                <a:cubicBezTo>
                  <a:pt x="357" y="486"/>
                  <a:pt x="357" y="486"/>
                  <a:pt x="357" y="486"/>
                </a:cubicBezTo>
                <a:cubicBezTo>
                  <a:pt x="486" y="486"/>
                  <a:pt x="486" y="486"/>
                  <a:pt x="486" y="486"/>
                </a:cubicBezTo>
                <a:lnTo>
                  <a:pt x="486" y="421"/>
                </a:lnTo>
                <a:close/>
                <a:moveTo>
                  <a:pt x="292" y="810"/>
                </a:moveTo>
                <a:cubicBezTo>
                  <a:pt x="162" y="810"/>
                  <a:pt x="162" y="810"/>
                  <a:pt x="162" y="810"/>
                </a:cubicBezTo>
                <a:cubicBezTo>
                  <a:pt x="162" y="875"/>
                  <a:pt x="162" y="875"/>
                  <a:pt x="162" y="875"/>
                </a:cubicBezTo>
                <a:cubicBezTo>
                  <a:pt x="292" y="875"/>
                  <a:pt x="292" y="875"/>
                  <a:pt x="292" y="875"/>
                </a:cubicBezTo>
                <a:lnTo>
                  <a:pt x="292" y="810"/>
                </a:lnTo>
                <a:close/>
                <a:moveTo>
                  <a:pt x="292" y="681"/>
                </a:moveTo>
                <a:cubicBezTo>
                  <a:pt x="162" y="681"/>
                  <a:pt x="162" y="681"/>
                  <a:pt x="162" y="681"/>
                </a:cubicBezTo>
                <a:cubicBezTo>
                  <a:pt x="162" y="746"/>
                  <a:pt x="162" y="746"/>
                  <a:pt x="162" y="746"/>
                </a:cubicBezTo>
                <a:cubicBezTo>
                  <a:pt x="292" y="746"/>
                  <a:pt x="292" y="746"/>
                  <a:pt x="292" y="746"/>
                </a:cubicBezTo>
                <a:lnTo>
                  <a:pt x="292" y="681"/>
                </a:lnTo>
                <a:close/>
                <a:moveTo>
                  <a:pt x="292" y="551"/>
                </a:moveTo>
                <a:cubicBezTo>
                  <a:pt x="162" y="551"/>
                  <a:pt x="162" y="551"/>
                  <a:pt x="162" y="551"/>
                </a:cubicBezTo>
                <a:cubicBezTo>
                  <a:pt x="162" y="616"/>
                  <a:pt x="162" y="616"/>
                  <a:pt x="162" y="616"/>
                </a:cubicBezTo>
                <a:cubicBezTo>
                  <a:pt x="292" y="616"/>
                  <a:pt x="292" y="616"/>
                  <a:pt x="292" y="616"/>
                </a:cubicBezTo>
                <a:lnTo>
                  <a:pt x="292" y="551"/>
                </a:lnTo>
                <a:close/>
                <a:moveTo>
                  <a:pt x="292" y="421"/>
                </a:moveTo>
                <a:cubicBezTo>
                  <a:pt x="162" y="421"/>
                  <a:pt x="162" y="421"/>
                  <a:pt x="162" y="421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292" y="486"/>
                  <a:pt x="292" y="486"/>
                  <a:pt x="292" y="486"/>
                </a:cubicBezTo>
                <a:lnTo>
                  <a:pt x="292" y="421"/>
                </a:lnTo>
                <a:close/>
                <a:moveTo>
                  <a:pt x="0" y="1037"/>
                </a:moveTo>
                <a:cubicBezTo>
                  <a:pt x="0" y="324"/>
                  <a:pt x="0" y="324"/>
                  <a:pt x="0" y="324"/>
                </a:cubicBezTo>
                <a:cubicBezTo>
                  <a:pt x="1037" y="324"/>
                  <a:pt x="1037" y="324"/>
                  <a:pt x="1037" y="324"/>
                </a:cubicBezTo>
                <a:cubicBezTo>
                  <a:pt x="1037" y="1037"/>
                  <a:pt x="1037" y="1037"/>
                  <a:pt x="1037" y="1037"/>
                </a:cubicBezTo>
                <a:lnTo>
                  <a:pt x="0" y="1037"/>
                </a:lnTo>
                <a:close/>
              </a:path>
            </a:pathLst>
          </a:custGeom>
          <a:solidFill>
            <a:srgbClr val="0D5CAB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94311" y="3073343"/>
            <a:ext cx="457200" cy="457200"/>
          </a:xfrm>
          <a:custGeom>
            <a:avLst/>
            <a:gdLst>
              <a:gd name="T0" fmla="*/ 723 w 1038"/>
              <a:gd name="T1" fmla="*/ 334 h 1037"/>
              <a:gd name="T2" fmla="*/ 470 w 1038"/>
              <a:gd name="T3" fmla="*/ 586 h 1037"/>
              <a:gd name="T4" fmla="*/ 315 w 1038"/>
              <a:gd name="T5" fmla="*/ 431 h 1037"/>
              <a:gd name="T6" fmla="*/ 269 w 1038"/>
              <a:gd name="T7" fmla="*/ 477 h 1037"/>
              <a:gd name="T8" fmla="*/ 470 w 1038"/>
              <a:gd name="T9" fmla="*/ 678 h 1037"/>
              <a:gd name="T10" fmla="*/ 769 w 1038"/>
              <a:gd name="T11" fmla="*/ 380 h 1037"/>
              <a:gd name="T12" fmla="*/ 723 w 1038"/>
              <a:gd name="T13" fmla="*/ 334 h 1037"/>
              <a:gd name="T14" fmla="*/ 519 w 1038"/>
              <a:gd name="T15" fmla="*/ 1037 h 1037"/>
              <a:gd name="T16" fmla="*/ 0 w 1038"/>
              <a:gd name="T17" fmla="*/ 519 h 1037"/>
              <a:gd name="T18" fmla="*/ 519 w 1038"/>
              <a:gd name="T19" fmla="*/ 0 h 1037"/>
              <a:gd name="T20" fmla="*/ 1038 w 1038"/>
              <a:gd name="T21" fmla="*/ 519 h 1037"/>
              <a:gd name="T22" fmla="*/ 519 w 1038"/>
              <a:gd name="T23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8" h="1037">
                <a:moveTo>
                  <a:pt x="723" y="334"/>
                </a:moveTo>
                <a:cubicBezTo>
                  <a:pt x="470" y="586"/>
                  <a:pt x="470" y="586"/>
                  <a:pt x="470" y="586"/>
                </a:cubicBezTo>
                <a:cubicBezTo>
                  <a:pt x="315" y="431"/>
                  <a:pt x="315" y="431"/>
                  <a:pt x="315" y="431"/>
                </a:cubicBezTo>
                <a:cubicBezTo>
                  <a:pt x="269" y="477"/>
                  <a:pt x="269" y="477"/>
                  <a:pt x="269" y="477"/>
                </a:cubicBezTo>
                <a:cubicBezTo>
                  <a:pt x="470" y="678"/>
                  <a:pt x="470" y="678"/>
                  <a:pt x="470" y="678"/>
                </a:cubicBezTo>
                <a:cubicBezTo>
                  <a:pt x="769" y="380"/>
                  <a:pt x="769" y="380"/>
                  <a:pt x="769" y="380"/>
                </a:cubicBezTo>
                <a:lnTo>
                  <a:pt x="723" y="334"/>
                </a:lnTo>
                <a:close/>
                <a:moveTo>
                  <a:pt x="519" y="1037"/>
                </a:move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ubicBezTo>
                  <a:pt x="805" y="0"/>
                  <a:pt x="1038" y="232"/>
                  <a:pt x="1038" y="519"/>
                </a:cubicBezTo>
                <a:cubicBezTo>
                  <a:pt x="1038" y="805"/>
                  <a:pt x="805" y="1037"/>
                  <a:pt x="519" y="1037"/>
                </a:cubicBezTo>
                <a:close/>
              </a:path>
            </a:pathLst>
          </a:custGeom>
          <a:solidFill>
            <a:srgbClr val="0D5CAB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373499" y="3073910"/>
            <a:ext cx="457200" cy="457200"/>
          </a:xfrm>
          <a:custGeom>
            <a:avLst/>
            <a:gdLst>
              <a:gd name="T0" fmla="*/ 778 w 1037"/>
              <a:gd name="T1" fmla="*/ 486 h 1037"/>
              <a:gd name="T2" fmla="*/ 551 w 1037"/>
              <a:gd name="T3" fmla="*/ 486 h 1037"/>
              <a:gd name="T4" fmla="*/ 551 w 1037"/>
              <a:gd name="T5" fmla="*/ 259 h 1037"/>
              <a:gd name="T6" fmla="*/ 486 w 1037"/>
              <a:gd name="T7" fmla="*/ 259 h 1037"/>
              <a:gd name="T8" fmla="*/ 486 w 1037"/>
              <a:gd name="T9" fmla="*/ 486 h 1037"/>
              <a:gd name="T10" fmla="*/ 259 w 1037"/>
              <a:gd name="T11" fmla="*/ 486 h 1037"/>
              <a:gd name="T12" fmla="*/ 259 w 1037"/>
              <a:gd name="T13" fmla="*/ 551 h 1037"/>
              <a:gd name="T14" fmla="*/ 486 w 1037"/>
              <a:gd name="T15" fmla="*/ 551 h 1037"/>
              <a:gd name="T16" fmla="*/ 486 w 1037"/>
              <a:gd name="T17" fmla="*/ 778 h 1037"/>
              <a:gd name="T18" fmla="*/ 551 w 1037"/>
              <a:gd name="T19" fmla="*/ 778 h 1037"/>
              <a:gd name="T20" fmla="*/ 551 w 1037"/>
              <a:gd name="T21" fmla="*/ 551 h 1037"/>
              <a:gd name="T22" fmla="*/ 778 w 1037"/>
              <a:gd name="T23" fmla="*/ 551 h 1037"/>
              <a:gd name="T24" fmla="*/ 778 w 1037"/>
              <a:gd name="T25" fmla="*/ 486 h 1037"/>
              <a:gd name="T26" fmla="*/ 519 w 1037"/>
              <a:gd name="T27" fmla="*/ 1037 h 1037"/>
              <a:gd name="T28" fmla="*/ 0 w 1037"/>
              <a:gd name="T29" fmla="*/ 519 h 1037"/>
              <a:gd name="T30" fmla="*/ 519 w 1037"/>
              <a:gd name="T31" fmla="*/ 0 h 1037"/>
              <a:gd name="T32" fmla="*/ 1037 w 1037"/>
              <a:gd name="T33" fmla="*/ 519 h 1037"/>
              <a:gd name="T34" fmla="*/ 519 w 1037"/>
              <a:gd name="T35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7" h="1037">
                <a:moveTo>
                  <a:pt x="778" y="486"/>
                </a:moveTo>
                <a:cubicBezTo>
                  <a:pt x="551" y="486"/>
                  <a:pt x="551" y="486"/>
                  <a:pt x="551" y="486"/>
                </a:cubicBezTo>
                <a:cubicBezTo>
                  <a:pt x="551" y="259"/>
                  <a:pt x="551" y="259"/>
                  <a:pt x="551" y="259"/>
                </a:cubicBezTo>
                <a:cubicBezTo>
                  <a:pt x="486" y="259"/>
                  <a:pt x="486" y="259"/>
                  <a:pt x="486" y="259"/>
                </a:cubicBezTo>
                <a:cubicBezTo>
                  <a:pt x="486" y="486"/>
                  <a:pt x="486" y="486"/>
                  <a:pt x="486" y="486"/>
                </a:cubicBezTo>
                <a:cubicBezTo>
                  <a:pt x="259" y="486"/>
                  <a:pt x="259" y="486"/>
                  <a:pt x="259" y="486"/>
                </a:cubicBezTo>
                <a:cubicBezTo>
                  <a:pt x="259" y="551"/>
                  <a:pt x="259" y="551"/>
                  <a:pt x="259" y="551"/>
                </a:cubicBezTo>
                <a:cubicBezTo>
                  <a:pt x="486" y="551"/>
                  <a:pt x="486" y="551"/>
                  <a:pt x="486" y="551"/>
                </a:cubicBezTo>
                <a:cubicBezTo>
                  <a:pt x="486" y="778"/>
                  <a:pt x="486" y="778"/>
                  <a:pt x="486" y="778"/>
                </a:cubicBezTo>
                <a:cubicBezTo>
                  <a:pt x="551" y="778"/>
                  <a:pt x="551" y="778"/>
                  <a:pt x="551" y="778"/>
                </a:cubicBezTo>
                <a:cubicBezTo>
                  <a:pt x="551" y="551"/>
                  <a:pt x="551" y="551"/>
                  <a:pt x="551" y="551"/>
                </a:cubicBezTo>
                <a:cubicBezTo>
                  <a:pt x="778" y="551"/>
                  <a:pt x="778" y="551"/>
                  <a:pt x="778" y="551"/>
                </a:cubicBezTo>
                <a:lnTo>
                  <a:pt x="778" y="486"/>
                </a:lnTo>
                <a:close/>
                <a:moveTo>
                  <a:pt x="519" y="1037"/>
                </a:move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ubicBezTo>
                  <a:pt x="805" y="0"/>
                  <a:pt x="1037" y="232"/>
                  <a:pt x="1037" y="519"/>
                </a:cubicBezTo>
                <a:cubicBezTo>
                  <a:pt x="1037" y="805"/>
                  <a:pt x="805" y="1037"/>
                  <a:pt x="519" y="1037"/>
                </a:cubicBezTo>
                <a:close/>
              </a:path>
            </a:pathLst>
          </a:custGeom>
          <a:solidFill>
            <a:srgbClr val="0D5CAB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8349350" y="3056559"/>
            <a:ext cx="457200" cy="457200"/>
          </a:xfrm>
          <a:custGeom>
            <a:avLst/>
            <a:gdLst>
              <a:gd name="T0" fmla="*/ 681 w 1038"/>
              <a:gd name="T1" fmla="*/ 681 h 1037"/>
              <a:gd name="T2" fmla="*/ 551 w 1038"/>
              <a:gd name="T3" fmla="*/ 681 h 1037"/>
              <a:gd name="T4" fmla="*/ 551 w 1038"/>
              <a:gd name="T5" fmla="*/ 454 h 1037"/>
              <a:gd name="T6" fmla="*/ 551 w 1038"/>
              <a:gd name="T7" fmla="*/ 389 h 1037"/>
              <a:gd name="T8" fmla="*/ 487 w 1038"/>
              <a:gd name="T9" fmla="*/ 389 h 1037"/>
              <a:gd name="T10" fmla="*/ 422 w 1038"/>
              <a:gd name="T11" fmla="*/ 389 h 1037"/>
              <a:gd name="T12" fmla="*/ 422 w 1038"/>
              <a:gd name="T13" fmla="*/ 454 h 1037"/>
              <a:gd name="T14" fmla="*/ 487 w 1038"/>
              <a:gd name="T15" fmla="*/ 454 h 1037"/>
              <a:gd name="T16" fmla="*/ 487 w 1038"/>
              <a:gd name="T17" fmla="*/ 681 h 1037"/>
              <a:gd name="T18" fmla="*/ 357 w 1038"/>
              <a:gd name="T19" fmla="*/ 681 h 1037"/>
              <a:gd name="T20" fmla="*/ 357 w 1038"/>
              <a:gd name="T21" fmla="*/ 746 h 1037"/>
              <a:gd name="T22" fmla="*/ 487 w 1038"/>
              <a:gd name="T23" fmla="*/ 746 h 1037"/>
              <a:gd name="T24" fmla="*/ 551 w 1038"/>
              <a:gd name="T25" fmla="*/ 746 h 1037"/>
              <a:gd name="T26" fmla="*/ 681 w 1038"/>
              <a:gd name="T27" fmla="*/ 746 h 1037"/>
              <a:gd name="T28" fmla="*/ 681 w 1038"/>
              <a:gd name="T29" fmla="*/ 681 h 1037"/>
              <a:gd name="T30" fmla="*/ 503 w 1038"/>
              <a:gd name="T31" fmla="*/ 227 h 1037"/>
              <a:gd name="T32" fmla="*/ 454 w 1038"/>
              <a:gd name="T33" fmla="*/ 276 h 1037"/>
              <a:gd name="T34" fmla="*/ 503 w 1038"/>
              <a:gd name="T35" fmla="*/ 324 h 1037"/>
              <a:gd name="T36" fmla="*/ 551 w 1038"/>
              <a:gd name="T37" fmla="*/ 276 h 1037"/>
              <a:gd name="T38" fmla="*/ 503 w 1038"/>
              <a:gd name="T39" fmla="*/ 227 h 1037"/>
              <a:gd name="T40" fmla="*/ 519 w 1038"/>
              <a:gd name="T41" fmla="*/ 1037 h 1037"/>
              <a:gd name="T42" fmla="*/ 0 w 1038"/>
              <a:gd name="T43" fmla="*/ 519 h 1037"/>
              <a:gd name="T44" fmla="*/ 519 w 1038"/>
              <a:gd name="T45" fmla="*/ 0 h 1037"/>
              <a:gd name="T46" fmla="*/ 1038 w 1038"/>
              <a:gd name="T47" fmla="*/ 519 h 1037"/>
              <a:gd name="T48" fmla="*/ 519 w 1038"/>
              <a:gd name="T49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38" h="1037">
                <a:moveTo>
                  <a:pt x="681" y="681"/>
                </a:moveTo>
                <a:cubicBezTo>
                  <a:pt x="551" y="681"/>
                  <a:pt x="551" y="681"/>
                  <a:pt x="551" y="6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51" y="389"/>
                  <a:pt x="551" y="389"/>
                  <a:pt x="551" y="389"/>
                </a:cubicBezTo>
                <a:cubicBezTo>
                  <a:pt x="487" y="389"/>
                  <a:pt x="487" y="389"/>
                  <a:pt x="487" y="389"/>
                </a:cubicBezTo>
                <a:cubicBezTo>
                  <a:pt x="422" y="389"/>
                  <a:pt x="422" y="389"/>
                  <a:pt x="422" y="389"/>
                </a:cubicBezTo>
                <a:cubicBezTo>
                  <a:pt x="422" y="454"/>
                  <a:pt x="422" y="454"/>
                  <a:pt x="422" y="454"/>
                </a:cubicBezTo>
                <a:cubicBezTo>
                  <a:pt x="487" y="454"/>
                  <a:pt x="487" y="454"/>
                  <a:pt x="487" y="454"/>
                </a:cubicBezTo>
                <a:cubicBezTo>
                  <a:pt x="487" y="681"/>
                  <a:pt x="487" y="681"/>
                  <a:pt x="487" y="681"/>
                </a:cubicBezTo>
                <a:cubicBezTo>
                  <a:pt x="357" y="681"/>
                  <a:pt x="357" y="681"/>
                  <a:pt x="357" y="681"/>
                </a:cubicBezTo>
                <a:cubicBezTo>
                  <a:pt x="357" y="746"/>
                  <a:pt x="357" y="746"/>
                  <a:pt x="357" y="746"/>
                </a:cubicBezTo>
                <a:cubicBezTo>
                  <a:pt x="487" y="746"/>
                  <a:pt x="487" y="746"/>
                  <a:pt x="487" y="746"/>
                </a:cubicBezTo>
                <a:cubicBezTo>
                  <a:pt x="551" y="746"/>
                  <a:pt x="551" y="746"/>
                  <a:pt x="551" y="746"/>
                </a:cubicBezTo>
                <a:cubicBezTo>
                  <a:pt x="681" y="746"/>
                  <a:pt x="681" y="746"/>
                  <a:pt x="681" y="746"/>
                </a:cubicBezTo>
                <a:lnTo>
                  <a:pt x="681" y="681"/>
                </a:lnTo>
                <a:close/>
                <a:moveTo>
                  <a:pt x="503" y="227"/>
                </a:moveTo>
                <a:cubicBezTo>
                  <a:pt x="476" y="227"/>
                  <a:pt x="454" y="249"/>
                  <a:pt x="454" y="276"/>
                </a:cubicBezTo>
                <a:cubicBezTo>
                  <a:pt x="454" y="302"/>
                  <a:pt x="476" y="324"/>
                  <a:pt x="503" y="324"/>
                </a:cubicBezTo>
                <a:cubicBezTo>
                  <a:pt x="530" y="324"/>
                  <a:pt x="551" y="302"/>
                  <a:pt x="551" y="276"/>
                </a:cubicBezTo>
                <a:cubicBezTo>
                  <a:pt x="551" y="249"/>
                  <a:pt x="530" y="227"/>
                  <a:pt x="503" y="227"/>
                </a:cubicBezTo>
                <a:close/>
                <a:moveTo>
                  <a:pt x="519" y="1037"/>
                </a:moveTo>
                <a:cubicBezTo>
                  <a:pt x="233" y="1037"/>
                  <a:pt x="0" y="805"/>
                  <a:pt x="0" y="519"/>
                </a:cubicBezTo>
                <a:cubicBezTo>
                  <a:pt x="0" y="232"/>
                  <a:pt x="233" y="0"/>
                  <a:pt x="519" y="0"/>
                </a:cubicBezTo>
                <a:cubicBezTo>
                  <a:pt x="806" y="0"/>
                  <a:pt x="1038" y="232"/>
                  <a:pt x="1038" y="519"/>
                </a:cubicBezTo>
                <a:cubicBezTo>
                  <a:pt x="1038" y="805"/>
                  <a:pt x="806" y="1037"/>
                  <a:pt x="519" y="1037"/>
                </a:cubicBezTo>
                <a:close/>
              </a:path>
            </a:pathLst>
          </a:custGeom>
          <a:solidFill>
            <a:srgbClr val="0D5CAB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8351" y="3619509"/>
            <a:ext cx="315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1539"/>
              </a:buClr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5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days before the monthly anniversary of start date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(monthiversary)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1722" y="3734925"/>
            <a:ext cx="31294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1539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EFT</a:t>
            </a:r>
          </a:p>
          <a:p>
            <a:pPr>
              <a:buClr>
                <a:srgbClr val="851539"/>
              </a:buClr>
            </a:pPr>
            <a:endParaRPr lang="en-US" sz="9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Clr>
                <a:srgbClr val="851539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Visa, MasterCard, </a:t>
            </a:r>
            <a:r>
              <a:rPr lang="en-US" sz="24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 Discover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4678" y="-1319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Enrollment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5176" y="3056559"/>
            <a:ext cx="229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1539"/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Initial Payment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053" y="3675340"/>
            <a:ext cx="259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1539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Drawn at time of application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50546" y="2948473"/>
            <a:ext cx="0" cy="2043405"/>
          </a:xfrm>
          <a:prstGeom prst="line">
            <a:avLst/>
          </a:prstGeom>
          <a:ln w="38100">
            <a:solidFill>
              <a:srgbClr val="0D5C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76824" y="3056559"/>
            <a:ext cx="0" cy="1935319"/>
          </a:xfrm>
          <a:prstGeom prst="line">
            <a:avLst/>
          </a:prstGeom>
          <a:ln w="38100">
            <a:solidFill>
              <a:srgbClr val="0D5C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18581" y="3060045"/>
            <a:ext cx="313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1539"/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Reoccurring Payment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94432" y="3115045"/>
            <a:ext cx="251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1539"/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Form of Payment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346745" y="1203074"/>
            <a:ext cx="9063127" cy="120983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rgbClr val="0D5CAB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or 15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  <a:p>
            <a:pPr lvl="1">
              <a:buClr>
                <a:srgbClr val="0D5CAB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Must apply by 25</a:t>
            </a:r>
            <a:r>
              <a:rPr lang="en-US" sz="24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for 1</a:t>
            </a:r>
            <a:r>
              <a:rPr lang="en-US" sz="24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lvl="1">
              <a:buClr>
                <a:srgbClr val="0D5CAB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Must apply by 9</a:t>
            </a:r>
            <a:r>
              <a:rPr lang="en-US" sz="24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for 15</a:t>
            </a:r>
            <a:r>
              <a:rPr lang="en-US" sz="24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</a:t>
            </a:r>
            <a:endParaRPr lang="en-US" sz="2400" baseline="30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26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440236" y="1326344"/>
            <a:ext cx="10515600" cy="120983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E-Signature</a:t>
            </a:r>
          </a:p>
          <a:p>
            <a:pPr marL="674370" lvl="2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hlinkClick r:id="rId3"/>
              </a:rPr>
              <a:t>www.vipmemberbenefits.com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674370" lvl="2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Login to e-sign their application</a:t>
            </a:r>
          </a:p>
          <a:p>
            <a:pPr marL="674370" lvl="2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Easiest Method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635648" y="3653221"/>
            <a:ext cx="457200" cy="457200"/>
          </a:xfrm>
          <a:custGeom>
            <a:avLst/>
            <a:gdLst>
              <a:gd name="T0" fmla="*/ 778 w 1037"/>
              <a:gd name="T1" fmla="*/ 486 h 1037"/>
              <a:gd name="T2" fmla="*/ 551 w 1037"/>
              <a:gd name="T3" fmla="*/ 486 h 1037"/>
              <a:gd name="T4" fmla="*/ 551 w 1037"/>
              <a:gd name="T5" fmla="*/ 259 h 1037"/>
              <a:gd name="T6" fmla="*/ 486 w 1037"/>
              <a:gd name="T7" fmla="*/ 259 h 1037"/>
              <a:gd name="T8" fmla="*/ 486 w 1037"/>
              <a:gd name="T9" fmla="*/ 486 h 1037"/>
              <a:gd name="T10" fmla="*/ 259 w 1037"/>
              <a:gd name="T11" fmla="*/ 486 h 1037"/>
              <a:gd name="T12" fmla="*/ 259 w 1037"/>
              <a:gd name="T13" fmla="*/ 551 h 1037"/>
              <a:gd name="T14" fmla="*/ 486 w 1037"/>
              <a:gd name="T15" fmla="*/ 551 h 1037"/>
              <a:gd name="T16" fmla="*/ 486 w 1037"/>
              <a:gd name="T17" fmla="*/ 778 h 1037"/>
              <a:gd name="T18" fmla="*/ 551 w 1037"/>
              <a:gd name="T19" fmla="*/ 778 h 1037"/>
              <a:gd name="T20" fmla="*/ 551 w 1037"/>
              <a:gd name="T21" fmla="*/ 551 h 1037"/>
              <a:gd name="T22" fmla="*/ 778 w 1037"/>
              <a:gd name="T23" fmla="*/ 551 h 1037"/>
              <a:gd name="T24" fmla="*/ 778 w 1037"/>
              <a:gd name="T25" fmla="*/ 486 h 1037"/>
              <a:gd name="T26" fmla="*/ 519 w 1037"/>
              <a:gd name="T27" fmla="*/ 1037 h 1037"/>
              <a:gd name="T28" fmla="*/ 0 w 1037"/>
              <a:gd name="T29" fmla="*/ 519 h 1037"/>
              <a:gd name="T30" fmla="*/ 519 w 1037"/>
              <a:gd name="T31" fmla="*/ 0 h 1037"/>
              <a:gd name="T32" fmla="*/ 1037 w 1037"/>
              <a:gd name="T33" fmla="*/ 519 h 1037"/>
              <a:gd name="T34" fmla="*/ 519 w 1037"/>
              <a:gd name="T35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7" h="1037">
                <a:moveTo>
                  <a:pt x="778" y="486"/>
                </a:moveTo>
                <a:cubicBezTo>
                  <a:pt x="551" y="486"/>
                  <a:pt x="551" y="486"/>
                  <a:pt x="551" y="486"/>
                </a:cubicBezTo>
                <a:cubicBezTo>
                  <a:pt x="551" y="259"/>
                  <a:pt x="551" y="259"/>
                  <a:pt x="551" y="259"/>
                </a:cubicBezTo>
                <a:cubicBezTo>
                  <a:pt x="486" y="259"/>
                  <a:pt x="486" y="259"/>
                  <a:pt x="486" y="259"/>
                </a:cubicBezTo>
                <a:cubicBezTo>
                  <a:pt x="486" y="486"/>
                  <a:pt x="486" y="486"/>
                  <a:pt x="486" y="486"/>
                </a:cubicBezTo>
                <a:cubicBezTo>
                  <a:pt x="259" y="486"/>
                  <a:pt x="259" y="486"/>
                  <a:pt x="259" y="486"/>
                </a:cubicBezTo>
                <a:cubicBezTo>
                  <a:pt x="259" y="551"/>
                  <a:pt x="259" y="551"/>
                  <a:pt x="259" y="551"/>
                </a:cubicBezTo>
                <a:cubicBezTo>
                  <a:pt x="486" y="551"/>
                  <a:pt x="486" y="551"/>
                  <a:pt x="486" y="551"/>
                </a:cubicBezTo>
                <a:cubicBezTo>
                  <a:pt x="486" y="778"/>
                  <a:pt x="486" y="778"/>
                  <a:pt x="486" y="778"/>
                </a:cubicBezTo>
                <a:cubicBezTo>
                  <a:pt x="551" y="778"/>
                  <a:pt x="551" y="778"/>
                  <a:pt x="551" y="778"/>
                </a:cubicBezTo>
                <a:cubicBezTo>
                  <a:pt x="551" y="551"/>
                  <a:pt x="551" y="551"/>
                  <a:pt x="551" y="551"/>
                </a:cubicBezTo>
                <a:cubicBezTo>
                  <a:pt x="778" y="551"/>
                  <a:pt x="778" y="551"/>
                  <a:pt x="778" y="551"/>
                </a:cubicBezTo>
                <a:lnTo>
                  <a:pt x="778" y="486"/>
                </a:lnTo>
                <a:close/>
                <a:moveTo>
                  <a:pt x="519" y="1037"/>
                </a:move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ubicBezTo>
                  <a:pt x="805" y="0"/>
                  <a:pt x="1037" y="232"/>
                  <a:pt x="1037" y="519"/>
                </a:cubicBezTo>
                <a:cubicBezTo>
                  <a:pt x="1037" y="805"/>
                  <a:pt x="805" y="1037"/>
                  <a:pt x="519" y="1037"/>
                </a:cubicBez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312" y="-12247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Product Enrollment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reeform 54"/>
          <p:cNvSpPr>
            <a:spLocks noEditPoints="1"/>
          </p:cNvSpPr>
          <p:nvPr/>
        </p:nvSpPr>
        <p:spPr bwMode="auto">
          <a:xfrm>
            <a:off x="1045060" y="1455469"/>
            <a:ext cx="989276" cy="914400"/>
          </a:xfrm>
          <a:custGeom>
            <a:avLst/>
            <a:gdLst>
              <a:gd name="T0" fmla="*/ 1037 w 1037"/>
              <a:gd name="T1" fmla="*/ 648 h 908"/>
              <a:gd name="T2" fmla="*/ 1037 w 1037"/>
              <a:gd name="T3" fmla="*/ 713 h 908"/>
              <a:gd name="T4" fmla="*/ 972 w 1037"/>
              <a:gd name="T5" fmla="*/ 778 h 908"/>
              <a:gd name="T6" fmla="*/ 551 w 1037"/>
              <a:gd name="T7" fmla="*/ 778 h 908"/>
              <a:gd name="T8" fmla="*/ 551 w 1037"/>
              <a:gd name="T9" fmla="*/ 843 h 908"/>
              <a:gd name="T10" fmla="*/ 778 w 1037"/>
              <a:gd name="T11" fmla="*/ 843 h 908"/>
              <a:gd name="T12" fmla="*/ 778 w 1037"/>
              <a:gd name="T13" fmla="*/ 908 h 908"/>
              <a:gd name="T14" fmla="*/ 259 w 1037"/>
              <a:gd name="T15" fmla="*/ 908 h 908"/>
              <a:gd name="T16" fmla="*/ 259 w 1037"/>
              <a:gd name="T17" fmla="*/ 843 h 908"/>
              <a:gd name="T18" fmla="*/ 486 w 1037"/>
              <a:gd name="T19" fmla="*/ 843 h 908"/>
              <a:gd name="T20" fmla="*/ 486 w 1037"/>
              <a:gd name="T21" fmla="*/ 778 h 908"/>
              <a:gd name="T22" fmla="*/ 64 w 1037"/>
              <a:gd name="T23" fmla="*/ 778 h 908"/>
              <a:gd name="T24" fmla="*/ 0 w 1037"/>
              <a:gd name="T25" fmla="*/ 713 h 908"/>
              <a:gd name="T26" fmla="*/ 0 w 1037"/>
              <a:gd name="T27" fmla="*/ 648 h 908"/>
              <a:gd name="T28" fmla="*/ 1037 w 1037"/>
              <a:gd name="T29" fmla="*/ 648 h 908"/>
              <a:gd name="T30" fmla="*/ 0 w 1037"/>
              <a:gd name="T31" fmla="*/ 583 h 908"/>
              <a:gd name="T32" fmla="*/ 0 w 1037"/>
              <a:gd name="T33" fmla="*/ 65 h 908"/>
              <a:gd name="T34" fmla="*/ 64 w 1037"/>
              <a:gd name="T35" fmla="*/ 0 h 908"/>
              <a:gd name="T36" fmla="*/ 972 w 1037"/>
              <a:gd name="T37" fmla="*/ 0 h 908"/>
              <a:gd name="T38" fmla="*/ 1037 w 1037"/>
              <a:gd name="T39" fmla="*/ 65 h 908"/>
              <a:gd name="T40" fmla="*/ 1037 w 1037"/>
              <a:gd name="T41" fmla="*/ 583 h 908"/>
              <a:gd name="T42" fmla="*/ 0 w 1037"/>
              <a:gd name="T43" fmla="*/ 58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7" h="908">
                <a:moveTo>
                  <a:pt x="1037" y="648"/>
                </a:moveTo>
                <a:cubicBezTo>
                  <a:pt x="1037" y="713"/>
                  <a:pt x="1037" y="713"/>
                  <a:pt x="1037" y="713"/>
                </a:cubicBezTo>
                <a:cubicBezTo>
                  <a:pt x="1037" y="749"/>
                  <a:pt x="1008" y="778"/>
                  <a:pt x="972" y="778"/>
                </a:cubicBezTo>
                <a:cubicBezTo>
                  <a:pt x="551" y="778"/>
                  <a:pt x="551" y="778"/>
                  <a:pt x="551" y="778"/>
                </a:cubicBezTo>
                <a:cubicBezTo>
                  <a:pt x="551" y="843"/>
                  <a:pt x="551" y="843"/>
                  <a:pt x="551" y="843"/>
                </a:cubicBezTo>
                <a:cubicBezTo>
                  <a:pt x="778" y="843"/>
                  <a:pt x="778" y="843"/>
                  <a:pt x="778" y="843"/>
                </a:cubicBezTo>
                <a:cubicBezTo>
                  <a:pt x="778" y="908"/>
                  <a:pt x="778" y="908"/>
                  <a:pt x="778" y="908"/>
                </a:cubicBezTo>
                <a:cubicBezTo>
                  <a:pt x="259" y="908"/>
                  <a:pt x="259" y="908"/>
                  <a:pt x="259" y="908"/>
                </a:cubicBezTo>
                <a:cubicBezTo>
                  <a:pt x="259" y="843"/>
                  <a:pt x="259" y="843"/>
                  <a:pt x="259" y="843"/>
                </a:cubicBezTo>
                <a:cubicBezTo>
                  <a:pt x="486" y="843"/>
                  <a:pt x="486" y="843"/>
                  <a:pt x="486" y="843"/>
                </a:cubicBezTo>
                <a:cubicBezTo>
                  <a:pt x="486" y="778"/>
                  <a:pt x="486" y="778"/>
                  <a:pt x="486" y="778"/>
                </a:cubicBezTo>
                <a:cubicBezTo>
                  <a:pt x="64" y="778"/>
                  <a:pt x="64" y="778"/>
                  <a:pt x="64" y="778"/>
                </a:cubicBezTo>
                <a:cubicBezTo>
                  <a:pt x="29" y="778"/>
                  <a:pt x="0" y="749"/>
                  <a:pt x="0" y="713"/>
                </a:cubicBezTo>
                <a:cubicBezTo>
                  <a:pt x="0" y="648"/>
                  <a:pt x="0" y="648"/>
                  <a:pt x="0" y="648"/>
                </a:cubicBezTo>
                <a:lnTo>
                  <a:pt x="1037" y="648"/>
                </a:lnTo>
                <a:close/>
                <a:moveTo>
                  <a:pt x="0" y="583"/>
                </a:moveTo>
                <a:cubicBezTo>
                  <a:pt x="0" y="65"/>
                  <a:pt x="0" y="65"/>
                  <a:pt x="0" y="65"/>
                </a:cubicBezTo>
                <a:cubicBezTo>
                  <a:pt x="0" y="29"/>
                  <a:pt x="29" y="0"/>
                  <a:pt x="64" y="0"/>
                </a:cubicBezTo>
                <a:cubicBezTo>
                  <a:pt x="972" y="0"/>
                  <a:pt x="972" y="0"/>
                  <a:pt x="972" y="0"/>
                </a:cubicBezTo>
                <a:cubicBezTo>
                  <a:pt x="1008" y="0"/>
                  <a:pt x="1037" y="29"/>
                  <a:pt x="1037" y="65"/>
                </a:cubicBezTo>
                <a:cubicBezTo>
                  <a:pt x="1037" y="583"/>
                  <a:pt x="1037" y="583"/>
                  <a:pt x="1037" y="583"/>
                </a:cubicBezTo>
                <a:lnTo>
                  <a:pt x="0" y="583"/>
                </a:lnTo>
                <a:close/>
              </a:path>
            </a:pathLst>
          </a:custGeom>
          <a:solidFill>
            <a:srgbClr val="0D5CAB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146816" y="3939183"/>
            <a:ext cx="822960" cy="914400"/>
          </a:xfrm>
          <a:custGeom>
            <a:avLst/>
            <a:gdLst>
              <a:gd name="T0" fmla="*/ 174 w 186"/>
              <a:gd name="T1" fmla="*/ 204 h 236"/>
              <a:gd name="T2" fmla="*/ 145 w 186"/>
              <a:gd name="T3" fmla="*/ 163 h 236"/>
              <a:gd name="T4" fmla="*/ 124 w 186"/>
              <a:gd name="T5" fmla="*/ 162 h 236"/>
              <a:gd name="T6" fmla="*/ 103 w 186"/>
              <a:gd name="T7" fmla="*/ 162 h 236"/>
              <a:gd name="T8" fmla="*/ 77 w 186"/>
              <a:gd name="T9" fmla="*/ 133 h 236"/>
              <a:gd name="T10" fmla="*/ 59 w 186"/>
              <a:gd name="T11" fmla="*/ 98 h 236"/>
              <a:gd name="T12" fmla="*/ 66 w 186"/>
              <a:gd name="T13" fmla="*/ 79 h 236"/>
              <a:gd name="T14" fmla="*/ 72 w 186"/>
              <a:gd name="T15" fmla="*/ 58 h 236"/>
              <a:gd name="T16" fmla="*/ 44 w 186"/>
              <a:gd name="T17" fmla="*/ 17 h 236"/>
              <a:gd name="T18" fmla="*/ 2 w 186"/>
              <a:gd name="T19" fmla="*/ 61 h 236"/>
              <a:gd name="T20" fmla="*/ 49 w 186"/>
              <a:gd name="T21" fmla="*/ 152 h 236"/>
              <a:gd name="T22" fmla="*/ 117 w 186"/>
              <a:gd name="T23" fmla="*/ 228 h 236"/>
              <a:gd name="T24" fmla="*/ 174 w 186"/>
              <a:gd name="T25" fmla="*/ 20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6" h="236">
                <a:moveTo>
                  <a:pt x="174" y="204"/>
                </a:moveTo>
                <a:cubicBezTo>
                  <a:pt x="164" y="190"/>
                  <a:pt x="155" y="177"/>
                  <a:pt x="145" y="163"/>
                </a:cubicBezTo>
                <a:cubicBezTo>
                  <a:pt x="140" y="155"/>
                  <a:pt x="132" y="156"/>
                  <a:pt x="124" y="162"/>
                </a:cubicBezTo>
                <a:cubicBezTo>
                  <a:pt x="115" y="167"/>
                  <a:pt x="107" y="164"/>
                  <a:pt x="103" y="162"/>
                </a:cubicBezTo>
                <a:cubicBezTo>
                  <a:pt x="99" y="159"/>
                  <a:pt x="90" y="151"/>
                  <a:pt x="77" y="133"/>
                </a:cubicBezTo>
                <a:cubicBezTo>
                  <a:pt x="64" y="114"/>
                  <a:pt x="60" y="104"/>
                  <a:pt x="59" y="98"/>
                </a:cubicBezTo>
                <a:cubicBezTo>
                  <a:pt x="58" y="94"/>
                  <a:pt x="57" y="85"/>
                  <a:pt x="66" y="79"/>
                </a:cubicBezTo>
                <a:cubicBezTo>
                  <a:pt x="75" y="73"/>
                  <a:pt x="78" y="66"/>
                  <a:pt x="72" y="58"/>
                </a:cubicBezTo>
                <a:cubicBezTo>
                  <a:pt x="63" y="44"/>
                  <a:pt x="54" y="31"/>
                  <a:pt x="44" y="17"/>
                </a:cubicBezTo>
                <a:cubicBezTo>
                  <a:pt x="32" y="0"/>
                  <a:pt x="0" y="44"/>
                  <a:pt x="2" y="61"/>
                </a:cubicBezTo>
                <a:cubicBezTo>
                  <a:pt x="3" y="73"/>
                  <a:pt x="21" y="112"/>
                  <a:pt x="49" y="152"/>
                </a:cubicBezTo>
                <a:cubicBezTo>
                  <a:pt x="77" y="193"/>
                  <a:pt x="107" y="223"/>
                  <a:pt x="117" y="228"/>
                </a:cubicBezTo>
                <a:cubicBezTo>
                  <a:pt x="133" y="236"/>
                  <a:pt x="186" y="222"/>
                  <a:pt x="174" y="204"/>
                </a:cubicBezTo>
                <a:close/>
              </a:path>
            </a:pathLst>
          </a:custGeom>
          <a:solidFill>
            <a:srgbClr val="0D5CAB"/>
          </a:solidFill>
          <a:ln>
            <a:noFill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r>
              <a:rPr lang="en-US" sz="2399" dirty="0">
                <a:solidFill>
                  <a:srgbClr val="000000"/>
                </a:solidFill>
              </a:rPr>
              <a:t>                 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525961" y="3791464"/>
            <a:ext cx="10515600" cy="120983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Voice Signature</a:t>
            </a:r>
          </a:p>
          <a:p>
            <a:pPr marL="674370" lvl="2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3-way call with insured on the line</a:t>
            </a:r>
          </a:p>
          <a:p>
            <a:pPr marL="674370" lvl="2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Dial 210-835-9969</a:t>
            </a:r>
          </a:p>
          <a:p>
            <a:pPr marL="674370" lvl="2" indent="-274320">
              <a:buClr>
                <a:schemeClr val="bg1"/>
              </a:buClr>
              <a:buSzPct val="9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Instructions present on each application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98764" y="3485645"/>
            <a:ext cx="7473768" cy="0"/>
          </a:xfrm>
          <a:prstGeom prst="line">
            <a:avLst/>
          </a:prstGeom>
          <a:ln w="38100">
            <a:solidFill>
              <a:srgbClr val="0D5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animBg="1"/>
      <p:bldP spid="15" grpId="0" animBg="1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3909" y="-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Post Sale: Instant Access</a:t>
            </a:r>
            <a:endParaRPr lang="en-US" sz="48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427" y="2161045"/>
            <a:ext cx="3165580" cy="2130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3909" y="891635"/>
            <a:ext cx="73025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 smtClean="0"/>
              <a:t>Electronic </a:t>
            </a:r>
            <a:r>
              <a:rPr lang="en-US" sz="2800" dirty="0"/>
              <a:t>policy fulfillment 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Customers can view </a:t>
            </a:r>
            <a:r>
              <a:rPr lang="en-US" sz="2800" dirty="0"/>
              <a:t>all policy documents </a:t>
            </a:r>
            <a:r>
              <a:rPr lang="en-US" sz="2800" dirty="0" smtClean="0"/>
              <a:t>at </a:t>
            </a:r>
            <a:r>
              <a:rPr lang="en-US" sz="2800" dirty="0" smtClean="0">
                <a:hlinkClick r:id="rId4"/>
              </a:rPr>
              <a:t>www.NGAHDocuments.com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2800" dirty="0" smtClean="0"/>
              <a:t>ID </a:t>
            </a:r>
            <a:r>
              <a:rPr lang="en-US" sz="2800" dirty="0"/>
              <a:t>card(s) will arrive </a:t>
            </a:r>
            <a:r>
              <a:rPr lang="en-US" sz="2800" dirty="0" smtClean="0"/>
              <a:t>separately </a:t>
            </a:r>
            <a:r>
              <a:rPr lang="en-US" sz="2800" dirty="0"/>
              <a:t>in the mail. 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Customers can manage </a:t>
            </a:r>
            <a:r>
              <a:rPr lang="en-US" sz="2800" dirty="0"/>
              <a:t>their policies </a:t>
            </a:r>
            <a:r>
              <a:rPr lang="en-US" sz="2800" dirty="0" smtClean="0"/>
              <a:t>at </a:t>
            </a:r>
            <a:r>
              <a:rPr lang="en-US" sz="2800" dirty="0" smtClean="0">
                <a:hlinkClick r:id="rId5"/>
              </a:rPr>
              <a:t>www.VIPmemberbenefits.com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</a:t>
            </a:r>
            <a:r>
              <a:rPr lang="en-US" sz="2800" dirty="0"/>
              <a:t>payment types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</a:t>
            </a:r>
            <a:r>
              <a:rPr lang="en-US" sz="2800" dirty="0"/>
              <a:t>of address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126" y="-50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Post Sale: Member Services</a:t>
            </a:r>
            <a:endParaRPr lang="en-US" sz="48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557018" y="2275126"/>
            <a:ext cx="4335189" cy="34418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D5CAB"/>
              </a:buCl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0D5CAB"/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Cancellations</a:t>
            </a:r>
          </a:p>
          <a:p>
            <a:pPr lvl="1">
              <a:buClr>
                <a:srgbClr val="0D5CAB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Plan cancellations received  10 days prior to the monthiversary date will stop payment for the next months premium withdrawal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409" y="1221507"/>
            <a:ext cx="3438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Member Services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4411" y="1917857"/>
            <a:ext cx="5056705" cy="0"/>
          </a:xfrm>
          <a:prstGeom prst="line">
            <a:avLst/>
          </a:prstGeom>
          <a:ln w="38100">
            <a:solidFill>
              <a:srgbClr val="0D5C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9221" y="2528784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888-781-0585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6322" y="3563535"/>
            <a:ext cx="4727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B3838"/>
                </a:solidFill>
              </a:rPr>
              <a:t>National General Accident &amp; Health</a:t>
            </a:r>
          </a:p>
          <a:p>
            <a:r>
              <a:rPr lang="en-US" sz="2400" dirty="0">
                <a:solidFill>
                  <a:srgbClr val="3B3838"/>
                </a:solidFill>
              </a:rPr>
              <a:t>PO BOX 1070</a:t>
            </a:r>
          </a:p>
          <a:p>
            <a:r>
              <a:rPr lang="en-US" sz="2400" dirty="0">
                <a:solidFill>
                  <a:srgbClr val="3B3838"/>
                </a:solidFill>
              </a:rPr>
              <a:t>Winston Salem, NC  27102-1070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8234" y="2331194"/>
            <a:ext cx="667841" cy="742201"/>
            <a:chOff x="683604" y="3603420"/>
            <a:chExt cx="621296" cy="759519"/>
          </a:xfrm>
          <a:solidFill>
            <a:srgbClr val="0D5CAB"/>
          </a:solidFill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83604" y="3703309"/>
              <a:ext cx="621296" cy="659630"/>
            </a:xfrm>
            <a:custGeom>
              <a:avLst/>
              <a:gdLst>
                <a:gd name="T0" fmla="*/ 727 w 727"/>
                <a:gd name="T1" fmla="*/ 772 h 772"/>
                <a:gd name="T2" fmla="*/ 0 w 727"/>
                <a:gd name="T3" fmla="*/ 772 h 772"/>
                <a:gd name="T4" fmla="*/ 226 w 727"/>
                <a:gd name="T5" fmla="*/ 436 h 772"/>
                <a:gd name="T6" fmla="*/ 124 w 727"/>
                <a:gd name="T7" fmla="*/ 240 h 772"/>
                <a:gd name="T8" fmla="*/ 363 w 727"/>
                <a:gd name="T9" fmla="*/ 0 h 772"/>
                <a:gd name="T10" fmla="*/ 602 w 727"/>
                <a:gd name="T11" fmla="*/ 224 h 772"/>
                <a:gd name="T12" fmla="*/ 424 w 727"/>
                <a:gd name="T13" fmla="*/ 310 h 772"/>
                <a:gd name="T14" fmla="*/ 411 w 727"/>
                <a:gd name="T15" fmla="*/ 347 h 772"/>
                <a:gd name="T16" fmla="*/ 436 w 727"/>
                <a:gd name="T17" fmla="*/ 363 h 772"/>
                <a:gd name="T18" fmla="*/ 448 w 727"/>
                <a:gd name="T19" fmla="*/ 360 h 772"/>
                <a:gd name="T20" fmla="*/ 598 w 727"/>
                <a:gd name="T21" fmla="*/ 288 h 772"/>
                <a:gd name="T22" fmla="*/ 501 w 727"/>
                <a:gd name="T23" fmla="*/ 436 h 772"/>
                <a:gd name="T24" fmla="*/ 727 w 727"/>
                <a:gd name="T25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7" h="772">
                  <a:moveTo>
                    <a:pt x="727" y="772"/>
                  </a:moveTo>
                  <a:cubicBezTo>
                    <a:pt x="0" y="772"/>
                    <a:pt x="0" y="772"/>
                    <a:pt x="0" y="772"/>
                  </a:cubicBezTo>
                  <a:cubicBezTo>
                    <a:pt x="0" y="620"/>
                    <a:pt x="93" y="490"/>
                    <a:pt x="226" y="436"/>
                  </a:cubicBezTo>
                  <a:cubicBezTo>
                    <a:pt x="164" y="392"/>
                    <a:pt x="124" y="321"/>
                    <a:pt x="124" y="240"/>
                  </a:cubicBezTo>
                  <a:cubicBezTo>
                    <a:pt x="124" y="107"/>
                    <a:pt x="231" y="0"/>
                    <a:pt x="363" y="0"/>
                  </a:cubicBezTo>
                  <a:cubicBezTo>
                    <a:pt x="490" y="0"/>
                    <a:pt x="594" y="99"/>
                    <a:pt x="602" y="224"/>
                  </a:cubicBezTo>
                  <a:cubicBezTo>
                    <a:pt x="424" y="310"/>
                    <a:pt x="424" y="310"/>
                    <a:pt x="424" y="310"/>
                  </a:cubicBezTo>
                  <a:cubicBezTo>
                    <a:pt x="410" y="316"/>
                    <a:pt x="404" y="333"/>
                    <a:pt x="411" y="347"/>
                  </a:cubicBezTo>
                  <a:cubicBezTo>
                    <a:pt x="416" y="357"/>
                    <a:pt x="426" y="363"/>
                    <a:pt x="436" y="363"/>
                  </a:cubicBezTo>
                  <a:cubicBezTo>
                    <a:pt x="440" y="363"/>
                    <a:pt x="444" y="362"/>
                    <a:pt x="448" y="360"/>
                  </a:cubicBezTo>
                  <a:cubicBezTo>
                    <a:pt x="598" y="288"/>
                    <a:pt x="598" y="288"/>
                    <a:pt x="598" y="288"/>
                  </a:cubicBezTo>
                  <a:cubicBezTo>
                    <a:pt x="586" y="349"/>
                    <a:pt x="550" y="401"/>
                    <a:pt x="501" y="436"/>
                  </a:cubicBezTo>
                  <a:cubicBezTo>
                    <a:pt x="633" y="490"/>
                    <a:pt x="727" y="620"/>
                    <a:pt x="727" y="7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99">
                <a:solidFill>
                  <a:schemeClr val="accent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04217" y="3603420"/>
              <a:ext cx="580792" cy="341316"/>
            </a:xfrm>
            <a:custGeom>
              <a:avLst/>
              <a:gdLst>
                <a:gd name="T0" fmla="*/ 618 w 618"/>
                <a:gd name="T1" fmla="*/ 309 h 363"/>
                <a:gd name="T2" fmla="*/ 618 w 618"/>
                <a:gd name="T3" fmla="*/ 327 h 363"/>
                <a:gd name="T4" fmla="*/ 543 w 618"/>
                <a:gd name="T5" fmla="*/ 363 h 363"/>
                <a:gd name="T6" fmla="*/ 548 w 618"/>
                <a:gd name="T7" fmla="*/ 315 h 363"/>
                <a:gd name="T8" fmla="*/ 547 w 618"/>
                <a:gd name="T9" fmla="*/ 299 h 363"/>
                <a:gd name="T10" fmla="*/ 562 w 618"/>
                <a:gd name="T11" fmla="*/ 292 h 363"/>
                <a:gd name="T12" fmla="*/ 309 w 618"/>
                <a:gd name="T13" fmla="*/ 56 h 363"/>
                <a:gd name="T14" fmla="*/ 56 w 618"/>
                <a:gd name="T15" fmla="*/ 309 h 363"/>
                <a:gd name="T16" fmla="*/ 28 w 618"/>
                <a:gd name="T17" fmla="*/ 337 h 363"/>
                <a:gd name="T18" fmla="*/ 0 w 618"/>
                <a:gd name="T19" fmla="*/ 309 h 363"/>
                <a:gd name="T20" fmla="*/ 309 w 618"/>
                <a:gd name="T21" fmla="*/ 0 h 363"/>
                <a:gd name="T22" fmla="*/ 618 w 618"/>
                <a:gd name="T23" fmla="*/ 30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363">
                  <a:moveTo>
                    <a:pt x="618" y="309"/>
                  </a:moveTo>
                  <a:cubicBezTo>
                    <a:pt x="618" y="327"/>
                    <a:pt x="618" y="327"/>
                    <a:pt x="618" y="327"/>
                  </a:cubicBezTo>
                  <a:cubicBezTo>
                    <a:pt x="543" y="363"/>
                    <a:pt x="543" y="363"/>
                    <a:pt x="543" y="363"/>
                  </a:cubicBezTo>
                  <a:cubicBezTo>
                    <a:pt x="546" y="347"/>
                    <a:pt x="548" y="331"/>
                    <a:pt x="548" y="315"/>
                  </a:cubicBezTo>
                  <a:cubicBezTo>
                    <a:pt x="548" y="309"/>
                    <a:pt x="548" y="304"/>
                    <a:pt x="547" y="299"/>
                  </a:cubicBezTo>
                  <a:cubicBezTo>
                    <a:pt x="562" y="292"/>
                    <a:pt x="562" y="292"/>
                    <a:pt x="562" y="292"/>
                  </a:cubicBezTo>
                  <a:cubicBezTo>
                    <a:pt x="553" y="160"/>
                    <a:pt x="443" y="56"/>
                    <a:pt x="309" y="56"/>
                  </a:cubicBezTo>
                  <a:cubicBezTo>
                    <a:pt x="170" y="56"/>
                    <a:pt x="56" y="169"/>
                    <a:pt x="56" y="309"/>
                  </a:cubicBezTo>
                  <a:cubicBezTo>
                    <a:pt x="56" y="324"/>
                    <a:pt x="44" y="337"/>
                    <a:pt x="28" y="337"/>
                  </a:cubicBezTo>
                  <a:cubicBezTo>
                    <a:pt x="13" y="337"/>
                    <a:pt x="0" y="324"/>
                    <a:pt x="0" y="309"/>
                  </a:cubicBezTo>
                  <a:cubicBezTo>
                    <a:pt x="0" y="139"/>
                    <a:pt x="139" y="0"/>
                    <a:pt x="309" y="0"/>
                  </a:cubicBezTo>
                  <a:cubicBezTo>
                    <a:pt x="480" y="0"/>
                    <a:pt x="618" y="139"/>
                    <a:pt x="618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99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74332" y="3563535"/>
            <a:ext cx="760417" cy="474794"/>
          </a:xfrm>
          <a:custGeom>
            <a:avLst/>
            <a:gdLst>
              <a:gd name="T0" fmla="*/ 0 w 2452"/>
              <a:gd name="T1" fmla="*/ 1517 h 1531"/>
              <a:gd name="T2" fmla="*/ 0 w 2452"/>
              <a:gd name="T3" fmla="*/ 12 h 1531"/>
              <a:gd name="T4" fmla="*/ 824 w 2452"/>
              <a:gd name="T5" fmla="*/ 775 h 1531"/>
              <a:gd name="T6" fmla="*/ 0 w 2452"/>
              <a:gd name="T7" fmla="*/ 1517 h 1531"/>
              <a:gd name="T8" fmla="*/ 1226 w 2452"/>
              <a:gd name="T9" fmla="*/ 1148 h 1531"/>
              <a:gd name="T10" fmla="*/ 1507 w 2452"/>
              <a:gd name="T11" fmla="*/ 888 h 1531"/>
              <a:gd name="T12" fmla="*/ 2244 w 2452"/>
              <a:gd name="T13" fmla="*/ 1531 h 1531"/>
              <a:gd name="T14" fmla="*/ 208 w 2452"/>
              <a:gd name="T15" fmla="*/ 1531 h 1531"/>
              <a:gd name="T16" fmla="*/ 945 w 2452"/>
              <a:gd name="T17" fmla="*/ 888 h 1531"/>
              <a:gd name="T18" fmla="*/ 1226 w 2452"/>
              <a:gd name="T19" fmla="*/ 1148 h 1531"/>
              <a:gd name="T20" fmla="*/ 1226 w 2452"/>
              <a:gd name="T21" fmla="*/ 919 h 1531"/>
              <a:gd name="T22" fmla="*/ 215 w 2452"/>
              <a:gd name="T23" fmla="*/ 0 h 1531"/>
              <a:gd name="T24" fmla="*/ 2237 w 2452"/>
              <a:gd name="T25" fmla="*/ 0 h 1531"/>
              <a:gd name="T26" fmla="*/ 1226 w 2452"/>
              <a:gd name="T27" fmla="*/ 919 h 1531"/>
              <a:gd name="T28" fmla="*/ 1628 w 2452"/>
              <a:gd name="T29" fmla="*/ 775 h 1531"/>
              <a:gd name="T30" fmla="*/ 2452 w 2452"/>
              <a:gd name="T31" fmla="*/ 12 h 1531"/>
              <a:gd name="T32" fmla="*/ 2452 w 2452"/>
              <a:gd name="T33" fmla="*/ 1517 h 1531"/>
              <a:gd name="T34" fmla="*/ 1628 w 2452"/>
              <a:gd name="T35" fmla="*/ 77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52" h="1531">
                <a:moveTo>
                  <a:pt x="0" y="1517"/>
                </a:moveTo>
                <a:lnTo>
                  <a:pt x="0" y="12"/>
                </a:lnTo>
                <a:lnTo>
                  <a:pt x="824" y="775"/>
                </a:lnTo>
                <a:lnTo>
                  <a:pt x="0" y="1517"/>
                </a:lnTo>
                <a:close/>
                <a:moveTo>
                  <a:pt x="1226" y="1148"/>
                </a:moveTo>
                <a:lnTo>
                  <a:pt x="1507" y="888"/>
                </a:lnTo>
                <a:lnTo>
                  <a:pt x="2244" y="1531"/>
                </a:lnTo>
                <a:lnTo>
                  <a:pt x="208" y="1531"/>
                </a:lnTo>
                <a:lnTo>
                  <a:pt x="945" y="888"/>
                </a:lnTo>
                <a:lnTo>
                  <a:pt x="1226" y="1148"/>
                </a:lnTo>
                <a:close/>
                <a:moveTo>
                  <a:pt x="1226" y="919"/>
                </a:moveTo>
                <a:lnTo>
                  <a:pt x="215" y="0"/>
                </a:lnTo>
                <a:lnTo>
                  <a:pt x="2237" y="0"/>
                </a:lnTo>
                <a:lnTo>
                  <a:pt x="1226" y="919"/>
                </a:lnTo>
                <a:close/>
                <a:moveTo>
                  <a:pt x="1628" y="775"/>
                </a:moveTo>
                <a:lnTo>
                  <a:pt x="2452" y="12"/>
                </a:lnTo>
                <a:lnTo>
                  <a:pt x="2452" y="1517"/>
                </a:lnTo>
                <a:lnTo>
                  <a:pt x="1628" y="775"/>
                </a:lnTo>
                <a:close/>
              </a:path>
            </a:pathLst>
          </a:custGeom>
          <a:solidFill>
            <a:srgbClr val="0D5CAB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2" y="4894036"/>
            <a:ext cx="822960" cy="822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6775" y="5013128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888-344-3232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206" y="235131"/>
            <a:ext cx="9784079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Training available so take advantage and get your agent training sessions set up with Dan Giancola!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email him at: </a:t>
            </a:r>
            <a:r>
              <a:rPr lang="en-US" sz="2800" dirty="0">
                <a:hlinkClick r:id="rId3"/>
              </a:rPr>
              <a:t>Training@NGISAdmin.com</a:t>
            </a:r>
            <a:endParaRPr lang="en-US" sz="2800" dirty="0"/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Sales Team is also available to help: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Lori Bartoshevich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- Lori.bartoshevich@ngic.com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414-231-4500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Karen Papp-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Karen.Papp@ngic.com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414-604-5481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93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469" y="2393019"/>
            <a:ext cx="876953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Thank 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You! </a:t>
            </a:r>
          </a:p>
        </p:txBody>
      </p:sp>
    </p:spTree>
    <p:extLst>
      <p:ext uri="{BB962C8B-B14F-4D97-AF65-F5344CB8AC3E}">
        <p14:creationId xmlns:p14="http://schemas.microsoft.com/office/powerpoint/2010/main" val="41651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418" y="-11061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Why fixed-benefit indemnity plans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1948" y="997000"/>
            <a:ext cx="8063369" cy="4120690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2017 ACA plans’ premiums rose by 25% on average </a:t>
            </a:r>
            <a:r>
              <a:rPr lang="en-US" sz="1800" baseline="30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</a:t>
            </a:r>
            <a:endParaRPr lang="en-US" sz="2800" baseline="300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2017: There was an average of 3.9 insurers on the Health Insurance Marketplace (down from 5.4 in 2016)</a:t>
            </a:r>
            <a:r>
              <a:rPr lang="en-US" sz="2800" baseline="30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Approximately 62% of Americans have less then $1,000 in savings </a:t>
            </a:r>
            <a:r>
              <a:rPr lang="en-US" sz="2800" baseline="30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43614"/>
            <a:ext cx="6710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</a:t>
            </a:r>
            <a:r>
              <a:rPr lang="en-US" sz="1100" dirty="0" smtClean="0"/>
              <a:t>Retrieved 11/29/2016 from http</a:t>
            </a:r>
            <a:r>
              <a:rPr lang="en-US" sz="1100" dirty="0"/>
              <a:t>://fortune.com/2016/10/25/obamacare-insurance-premiums-2017-healthcare/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4177" y="364474"/>
            <a:ext cx="3500966" cy="689482"/>
          </a:xfrm>
          <a:prstGeom prst="rect">
            <a:avLst/>
          </a:prstGeom>
          <a:solidFill>
            <a:srgbClr val="0D5CAB"/>
          </a:solidFill>
          <a:ln>
            <a:solidFill>
              <a:srgbClr val="0D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9496" y="5556677"/>
            <a:ext cx="12090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2 Retrieved 11/29/2016 </a:t>
            </a:r>
            <a:r>
              <a:rPr lang="en-US" sz="1100" dirty="0"/>
              <a:t>from http://kff.org/health-reform/issue-brief/2017-premium-changes-and-insurer-participation-in-the-affordable-care-acts-health-insurance-marketplaces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 r="8762" b="12778"/>
          <a:stretch/>
        </p:blipFill>
        <p:spPr>
          <a:xfrm>
            <a:off x="8585317" y="724622"/>
            <a:ext cx="3225191" cy="4135152"/>
          </a:xfrm>
          <a:prstGeom prst="rect">
            <a:avLst/>
          </a:prstGeom>
          <a:ln>
            <a:solidFill>
              <a:srgbClr val="0D5CA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5789891"/>
            <a:ext cx="75055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 Retrieved 11/29/2016 </a:t>
            </a:r>
            <a:r>
              <a:rPr lang="en-US" sz="1100" dirty="0"/>
              <a:t>from http://www.marketwatch.com/story/most-americans-have-less-than-1000-in-savings-2015-10-06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27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418" y="-11061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Why fixed-benefit indemnity plans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960" y="1254410"/>
            <a:ext cx="8002622" cy="343556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 fixed-benefit indemnity plan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is great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for clients who: 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Don’t have the budget for major medical plans 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Don’t want to pay for benefits they don’t use 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Missed Open Enrollment and still need help paying for health care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expenses</a:t>
            </a: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4177" y="364474"/>
            <a:ext cx="3500966" cy="689482"/>
          </a:xfrm>
          <a:prstGeom prst="rect">
            <a:avLst/>
          </a:prstGeom>
          <a:solidFill>
            <a:srgbClr val="0D5CAB"/>
          </a:solidFill>
          <a:ln>
            <a:solidFill>
              <a:srgbClr val="0D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014452"/>
            <a:ext cx="118951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THESE PLANS PROVIDE LIMITED BENEFITS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. Make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sure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your clients know this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is not a major medical plan and does not satisfy the requirements of minimum essential coverage under the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Affordable Care Act. They may be subject to a tax penalty. 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003" b="12863"/>
          <a:stretch/>
        </p:blipFill>
        <p:spPr>
          <a:xfrm>
            <a:off x="8788777" y="826718"/>
            <a:ext cx="3106383" cy="3789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06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417" y="-110618"/>
            <a:ext cx="116325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National General Foundation Health overview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06346" y="1078980"/>
            <a:ext cx="9323654" cy="464575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Benefits start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right away – no waiting period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First-dollar benefits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no deductibles or copays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Access to the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MultiPlan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Network of doctors and hospitals  for added savings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Includes a L.I.F.E. Association membership</a:t>
            </a:r>
            <a:endParaRPr lang="en-US" sz="32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0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1623" y="1186090"/>
            <a:ext cx="0" cy="3919310"/>
          </a:xfrm>
          <a:prstGeom prst="line">
            <a:avLst/>
          </a:prstGeom>
          <a:ln w="38100">
            <a:solidFill>
              <a:srgbClr val="F8981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0417" y="2544608"/>
            <a:ext cx="1714500" cy="1714500"/>
            <a:chOff x="450850" y="2810079"/>
            <a:chExt cx="1714500" cy="1714500"/>
          </a:xfrm>
        </p:grpSpPr>
        <p:sp>
          <p:nvSpPr>
            <p:cNvPr id="9" name="Oval 8"/>
            <p:cNvSpPr/>
            <p:nvPr/>
          </p:nvSpPr>
          <p:spPr>
            <a:xfrm>
              <a:off x="450850" y="2810079"/>
              <a:ext cx="1714500" cy="1714500"/>
            </a:xfrm>
            <a:prstGeom prst="ellipse">
              <a:avLst/>
            </a:prstGeom>
            <a:solidFill>
              <a:srgbClr val="F8981D"/>
            </a:solidFill>
            <a:ln>
              <a:solidFill>
                <a:srgbClr val="F89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37" y="2887066"/>
              <a:ext cx="1560525" cy="156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5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418" y="-11061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Why National General Foundation Health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81902" y="899633"/>
            <a:ext cx="10208537" cy="5412675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Offers predictable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affordable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access to health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care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Clients can go to any doctor or hospital they want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They save more when they use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MultiPlan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Network providers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Benefits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for office visits, lab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and x-rays, surgeon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costs, and more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Benefits are paid on top of other coverage 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No coordination of benefits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Automatic renewals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1623" y="1186090"/>
            <a:ext cx="0" cy="3919310"/>
          </a:xfrm>
          <a:prstGeom prst="line">
            <a:avLst/>
          </a:prstGeom>
          <a:ln w="38100">
            <a:solidFill>
              <a:srgbClr val="F8981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9126" y="2810079"/>
            <a:ext cx="1714500" cy="1714500"/>
            <a:chOff x="450850" y="2810079"/>
            <a:chExt cx="1714500" cy="1714500"/>
          </a:xfrm>
        </p:grpSpPr>
        <p:sp>
          <p:nvSpPr>
            <p:cNvPr id="7" name="Oval 6"/>
            <p:cNvSpPr/>
            <p:nvPr/>
          </p:nvSpPr>
          <p:spPr>
            <a:xfrm>
              <a:off x="450850" y="2810079"/>
              <a:ext cx="1714500" cy="1714500"/>
            </a:xfrm>
            <a:prstGeom prst="ellipse">
              <a:avLst/>
            </a:prstGeom>
            <a:solidFill>
              <a:srgbClr val="F8981D"/>
            </a:solidFill>
            <a:ln>
              <a:solidFill>
                <a:srgbClr val="F89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37" y="2887066"/>
              <a:ext cx="1560525" cy="156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9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0417" y="-110618"/>
            <a:ext cx="117625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Plan Details: Benefits for office visits and lab work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60252"/>
              </p:ext>
            </p:extLst>
          </p:nvPr>
        </p:nvGraphicFramePr>
        <p:xfrm>
          <a:off x="210417" y="1032382"/>
          <a:ext cx="11762507" cy="4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3"/>
                <a:gridCol w="3177417"/>
                <a:gridCol w="384778"/>
                <a:gridCol w="2566433"/>
                <a:gridCol w="2566433"/>
                <a:gridCol w="2566433"/>
              </a:tblGrid>
              <a:tr h="9125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7827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Office visits &amp;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lab work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Doctor’s Office Visit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$50/day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$70 /day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$90 /day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9778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Diagnostic Tests</a:t>
                      </a:r>
                    </a:p>
                    <a:p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Ex: MRI, Mammogram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$100/day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 day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$200/day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$300/day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9778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X-Ray Benefits</a:t>
                      </a:r>
                      <a:endParaRPr lang="en-US" sz="20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$100/day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 day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$100/day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$100/day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9778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Laboratory Benefit</a:t>
                      </a:r>
                    </a:p>
                    <a:p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Ex: Cholesterol, A1C</a:t>
                      </a:r>
                      <a:r>
                        <a:rPr lang="en-US" sz="180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8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$50/day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 day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$75/day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$100/day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 days per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0417" y="-110618"/>
            <a:ext cx="117625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Plan Details: Hospital and Ambulance benefits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36461"/>
              </p:ext>
            </p:extLst>
          </p:nvPr>
        </p:nvGraphicFramePr>
        <p:xfrm>
          <a:off x="210417" y="1034249"/>
          <a:ext cx="11762507" cy="486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3"/>
                <a:gridCol w="3177417"/>
                <a:gridCol w="384778"/>
                <a:gridCol w="2566433"/>
                <a:gridCol w="2566433"/>
                <a:gridCol w="2566433"/>
              </a:tblGrid>
              <a:tr h="7456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8061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Hospital Charges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Confinement Benefit</a:t>
                      </a:r>
                    </a:p>
                    <a:p>
                      <a:r>
                        <a:rPr lang="en-US" sz="1600" i="1" dirty="0" smtClean="0"/>
                        <a:t>Requires a stay</a:t>
                      </a:r>
                      <a:r>
                        <a:rPr lang="en-US" sz="1600" i="1" baseline="0" dirty="0" smtClean="0"/>
                        <a:t> for more than 24 hours </a:t>
                      </a:r>
                      <a:endParaRPr lang="en-US" sz="1600" i="1" dirty="0" smtClean="0"/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$1,000 per 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Up to 31 days per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$2,000 per 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Up to 60 days per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$3,000 per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Up to 90 days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8080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Hospital Admission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Limited</a:t>
                      </a:r>
                      <a:r>
                        <a:rPr lang="en-US" sz="160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to one admissions per year</a:t>
                      </a:r>
                      <a:endParaRPr lang="en-US" sz="16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$250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$500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$1,000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8080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Emergency Room Visit</a:t>
                      </a:r>
                      <a:endParaRPr lang="en-US" sz="16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$100 per day</a:t>
                      </a:r>
                    </a:p>
                    <a:p>
                      <a:r>
                        <a:rPr lang="en-US" sz="1800" dirty="0" smtClean="0"/>
                        <a:t>1 day per</a:t>
                      </a:r>
                      <a:r>
                        <a:rPr lang="en-US" sz="1800" baseline="0" dirty="0" smtClean="0"/>
                        <a:t> year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$200</a:t>
                      </a:r>
                      <a:r>
                        <a:rPr lang="en-US" sz="1800" baseline="0" dirty="0" smtClean="0"/>
                        <a:t> per day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2 days per</a:t>
                      </a:r>
                      <a:r>
                        <a:rPr lang="en-US" sz="1800" baseline="0" dirty="0" smtClean="0"/>
                        <a:t> year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$300</a:t>
                      </a:r>
                      <a:r>
                        <a:rPr lang="en-US" sz="1800" baseline="0" dirty="0" smtClean="0"/>
                        <a:t> per day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2 days per</a:t>
                      </a:r>
                      <a:r>
                        <a:rPr lang="en-US" sz="1800" baseline="0" dirty="0" smtClean="0"/>
                        <a:t> year</a:t>
                      </a:r>
                      <a:endParaRPr lang="en-US" sz="18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8080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Ambulance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Ground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time per year</a:t>
                      </a:r>
                      <a:endParaRPr lang="en-US" sz="12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$300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$400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$500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AB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808061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smtClean="0">
                          <a:solidFill>
                            <a:schemeClr val="dk1"/>
                          </a:solidFill>
                        </a:rPr>
                        <a:t>Air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time per year</a:t>
                      </a:r>
                      <a:endParaRPr lang="en-US" sz="12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$1,000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$2,000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$3,000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0417" y="-110618"/>
            <a:ext cx="117625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Plan Details: Surgeon Benefits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29865"/>
              </p:ext>
            </p:extLst>
          </p:nvPr>
        </p:nvGraphicFramePr>
        <p:xfrm>
          <a:off x="210416" y="870149"/>
          <a:ext cx="11762507" cy="313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3"/>
                <a:gridCol w="3177417"/>
                <a:gridCol w="384778"/>
                <a:gridCol w="2566433"/>
                <a:gridCol w="2566433"/>
                <a:gridCol w="2566433"/>
              </a:tblGrid>
              <a:tr h="9125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782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Surgeon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Benefit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Inpatient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Admitted for no less than 24 hours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$1,000/per day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$2,000/per day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$3,000/per day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  <a:tr h="9778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Outpatient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Admitted and released in a period less than 24 hours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$500/per day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$1,000/per day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$1,500/per day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4185" y="5330079"/>
            <a:ext cx="5204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Benefits </a:t>
            </a:r>
            <a:r>
              <a:rPr lang="en-US" sz="1600" dirty="0"/>
              <a:t>are paid per covered person, per policy year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0415" y="4026615"/>
            <a:ext cx="1176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Maximum days per policy year:  3 (combined inpatient and outpatient benefits)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0417" y="5612587"/>
            <a:ext cx="4451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Benefits and product availability may vary by </a:t>
            </a:r>
            <a:r>
              <a:rPr lang="en-US" sz="1600" dirty="0" smtClean="0"/>
              <a:t>state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4185" y="4586758"/>
            <a:ext cx="11748738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tellaBridgeCare NHIC 3.18.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IntellaBridgeCare NHIC 3.18.16</Template>
  <TotalTime>32037</TotalTime>
  <Words>1809</Words>
  <Application>Microsoft Office PowerPoint</Application>
  <PresentationFormat>Custom</PresentationFormat>
  <Paragraphs>444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IntellaBridgeCare NHIC 3.18.16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the plan works:</vt:lpstr>
      <vt:lpstr>PowerPoint Presentation</vt:lpstr>
      <vt:lpstr>NG Foundation Health Plan Sample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GMAC Insurance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Tyler</dc:creator>
  <cp:lastModifiedBy>GMAC Insurance User</cp:lastModifiedBy>
  <cp:revision>615</cp:revision>
  <cp:lastPrinted>2017-01-10T16:01:53Z</cp:lastPrinted>
  <dcterms:created xsi:type="dcterms:W3CDTF">2014-05-19T14:17:43Z</dcterms:created>
  <dcterms:modified xsi:type="dcterms:W3CDTF">2017-01-11T18:57:07Z</dcterms:modified>
</cp:coreProperties>
</file>